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7" r:id="rId3"/>
    <p:sldId id="263" r:id="rId4"/>
    <p:sldId id="258" r:id="rId5"/>
    <p:sldId id="259" r:id="rId6"/>
    <p:sldId id="260" r:id="rId7"/>
    <p:sldId id="261" r:id="rId8"/>
    <p:sldId id="262"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3" d="100"/>
          <a:sy n="73" d="100"/>
        </p:scale>
        <p:origin x="107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eg>
</file>

<file path=ppt/media/image11.jpg>
</file>

<file path=ppt/media/image12.jpg>
</file>

<file path=ppt/media/image13.png>
</file>

<file path=ppt/media/image2.jpeg>
</file>

<file path=ppt/media/image3.png>
</file>

<file path=ppt/media/image4.jpg>
</file>

<file path=ppt/media/image5.jpg>
</file>

<file path=ppt/media/image6.png>
</file>

<file path=ppt/media/image7.jpg>
</file>

<file path=ppt/media/image8.pn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10/1/2025</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50013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10/1/2025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83417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10/1/2025</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0708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10/1/2025</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92583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10/1/2025</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701593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10/1/2025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51384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10/1/2025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89071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10/1/2025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5362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10/1/2025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899167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10/1/2025</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8407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10/1/2025</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0976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10/1/2025</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617812603"/>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05" r:id="rId6"/>
    <p:sldLayoutId id="2147483701" r:id="rId7"/>
    <p:sldLayoutId id="2147483702" r:id="rId8"/>
    <p:sldLayoutId id="2147483703" r:id="rId9"/>
    <p:sldLayoutId id="2147483704" r:id="rId10"/>
    <p:sldLayoutId id="2147483706"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creativecommons.org/licenses/by-nc-nd/3.0/" TargetMode="External"/><Relationship Id="rId3" Type="http://schemas.openxmlformats.org/officeDocument/2006/relationships/hyperlink" Target="https://lifeinfostorage.com/entry/%EC%A4%91%EA%B5%AD%EC%9D%98-%EB%8C%80%EC%95%88%EA%B5%AD%EA%B0%80-%EB%B2%A0%ED%8A%B8%EB%82%A8%EC%97%90-%ED%88%AC%EC%9E%90%ED%95%A0-%EC%88%98-%EC%9E%88%EB%8A%94-ETFACE-%EB%B2%A0%ED%8A%B8%EB%82%A8-VN30%ED%95%A9%EC%84%B1%EA%B3%BC-VanEck-Vietnam-ETFVNM" TargetMode="External"/><Relationship Id="rId7" Type="http://schemas.openxmlformats.org/officeDocument/2006/relationships/hyperlink" Target="https://creativecommons.org/licenses/by-sa/3.0/" TargetMode="External"/><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hyperlink" Target="https://es.wikipedia.org/wiki/Viet_Minh" TargetMode="External"/><Relationship Id="rId5" Type="http://schemas.openxmlformats.org/officeDocument/2006/relationships/image" Target="../media/image3.png"/><Relationship Id="rId10" Type="http://schemas.openxmlformats.org/officeDocument/2006/relationships/hyperlink" Target="https://en.wikipedia.org/wiki/Thanh_H%C3%B3a_Station" TargetMode="External"/><Relationship Id="rId4" Type="http://schemas.openxmlformats.org/officeDocument/2006/relationships/image" Target="../media/image2.jpeg"/><Relationship Id="rId9"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hyperlink" Target="https://motogo.vn/chua-huong/"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8A555FB3-C8F7-4C59-92A7-A7155CC38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EB4C7473-9138-4198-AD0F-3C22581FC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31" name="Rectangle 30">
            <a:extLst>
              <a:ext uri="{FF2B5EF4-FFF2-40B4-BE49-F238E27FC236}">
                <a16:creationId xmlns:a16="http://schemas.microsoft.com/office/drawing/2014/main" id="{6D9D191F-8949-44E0-B578-9235C28E64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rgbClr val="FFE900"/>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33" name="Rectangle 32">
            <a:extLst>
              <a:ext uri="{FF2B5EF4-FFF2-40B4-BE49-F238E27FC236}">
                <a16:creationId xmlns:a16="http://schemas.microsoft.com/office/drawing/2014/main" id="{9A4F9A2D-9C5D-4790-8FE1-6699E47385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35" name="Rectangle 34">
            <a:extLst>
              <a:ext uri="{FF2B5EF4-FFF2-40B4-BE49-F238E27FC236}">
                <a16:creationId xmlns:a16="http://schemas.microsoft.com/office/drawing/2014/main" id="{B6877874-48AA-48C8-AED1-578BEB5016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177" y="4467548"/>
            <a:ext cx="11293434" cy="1933252"/>
          </a:xfrm>
          <a:prstGeom prst="rect">
            <a:avLst/>
          </a:prstGeom>
          <a:solidFill>
            <a:srgbClr val="4653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84A887-8380-20C9-554D-DC0B56889CDC}"/>
              </a:ext>
            </a:extLst>
          </p:cNvPr>
          <p:cNvSpPr>
            <a:spLocks noGrp="1"/>
          </p:cNvSpPr>
          <p:nvPr>
            <p:ph type="ctrTitle"/>
          </p:nvPr>
        </p:nvSpPr>
        <p:spPr>
          <a:xfrm>
            <a:off x="581191" y="4672846"/>
            <a:ext cx="10993549" cy="1055987"/>
          </a:xfrm>
        </p:spPr>
        <p:txBody>
          <a:bodyPr>
            <a:normAutofit/>
          </a:bodyPr>
          <a:lstStyle/>
          <a:p>
            <a:r>
              <a:rPr lang="vi-VN" b="1" dirty="0">
                <a:solidFill>
                  <a:srgbClr val="FFFFFF"/>
                </a:solidFill>
              </a:rPr>
              <a:t>Giới thiệu du lịch Việt Nam</a:t>
            </a:r>
            <a:endParaRPr lang="en-ID" b="1" dirty="0">
              <a:solidFill>
                <a:srgbClr val="FFFFFF"/>
              </a:solidFill>
            </a:endParaRPr>
          </a:p>
        </p:txBody>
      </p:sp>
      <p:sp>
        <p:nvSpPr>
          <p:cNvPr id="3" name="Subtitle 2">
            <a:extLst>
              <a:ext uri="{FF2B5EF4-FFF2-40B4-BE49-F238E27FC236}">
                <a16:creationId xmlns:a16="http://schemas.microsoft.com/office/drawing/2014/main" id="{F6083013-DD8B-2EA8-3219-F75A372C2703}"/>
              </a:ext>
            </a:extLst>
          </p:cNvPr>
          <p:cNvSpPr>
            <a:spLocks noGrp="1"/>
          </p:cNvSpPr>
          <p:nvPr>
            <p:ph type="subTitle" idx="1"/>
          </p:nvPr>
        </p:nvSpPr>
        <p:spPr>
          <a:xfrm>
            <a:off x="581194" y="5728835"/>
            <a:ext cx="10993546" cy="455981"/>
          </a:xfrm>
        </p:spPr>
        <p:txBody>
          <a:bodyPr>
            <a:normAutofit/>
          </a:bodyPr>
          <a:lstStyle/>
          <a:p>
            <a:r>
              <a:rPr lang="vi-VN" b="1">
                <a:solidFill>
                  <a:srgbClr val="FFFFFF">
                    <a:alpha val="75000"/>
                  </a:srgbClr>
                </a:solidFill>
                <a:latin typeface="+mj-lt"/>
              </a:rPr>
              <a:t>Đất nước xinh đẹp và bình yên</a:t>
            </a:r>
          </a:p>
        </p:txBody>
      </p:sp>
      <p:pic>
        <p:nvPicPr>
          <p:cNvPr id="10" name="Picture 9" descr="A map of the country&#10;&#10;AI-generated content may be incorrect.">
            <a:extLst>
              <a:ext uri="{FF2B5EF4-FFF2-40B4-BE49-F238E27FC236}">
                <a16:creationId xmlns:a16="http://schemas.microsoft.com/office/drawing/2014/main" id="{027C4E80-EF81-6BF5-E791-F0415C2E145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23304" y="974331"/>
            <a:ext cx="2547855" cy="3042215"/>
          </a:xfrm>
          <a:prstGeom prst="rect">
            <a:avLst/>
          </a:prstGeom>
        </p:spPr>
      </p:pic>
      <p:sp>
        <p:nvSpPr>
          <p:cNvPr id="37" name="Rectangle 36">
            <a:extLst>
              <a:ext uri="{FF2B5EF4-FFF2-40B4-BE49-F238E27FC236}">
                <a16:creationId xmlns:a16="http://schemas.microsoft.com/office/drawing/2014/main" id="{3EE8606C-FA87-488E-9862-A46550A95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9114" y="641102"/>
            <a:ext cx="3666744" cy="369851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E84F6131-E7BD-4E9E-A01D-C7ABF4870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0685" y="641102"/>
            <a:ext cx="3666744" cy="369851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78B06C1-466A-A08C-88F6-2355C886274D}"/>
              </a:ext>
            </a:extLst>
          </p:cNvPr>
          <p:cNvPicPr>
            <a:picLocks noChangeAspect="1"/>
          </p:cNvPicPr>
          <p:nvPr/>
        </p:nvPicPr>
        <p:blipFill>
          <a:blip r:embed="rId4"/>
          <a:srcRect l="5475" r="3" b="3"/>
          <a:stretch>
            <a:fillRect/>
          </a:stretch>
        </p:blipFill>
        <p:spPr>
          <a:xfrm>
            <a:off x="4591654" y="1219881"/>
            <a:ext cx="3014297" cy="2551115"/>
          </a:xfrm>
          <a:prstGeom prst="rect">
            <a:avLst/>
          </a:prstGeom>
        </p:spPr>
      </p:pic>
      <p:sp>
        <p:nvSpPr>
          <p:cNvPr id="41" name="Rectangle 40">
            <a:extLst>
              <a:ext uri="{FF2B5EF4-FFF2-40B4-BE49-F238E27FC236}">
                <a16:creationId xmlns:a16="http://schemas.microsoft.com/office/drawing/2014/main" id="{1DB0B82A-AC25-4EBB-B330-46CA1BD381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58951" y="641102"/>
            <a:ext cx="3666744" cy="3698516"/>
          </a:xfrm>
          <a:prstGeom prst="rect">
            <a:avLst/>
          </a:pr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yellow star on a red background&#10;&#10;AI-generated content may be incorrect.">
            <a:extLst>
              <a:ext uri="{FF2B5EF4-FFF2-40B4-BE49-F238E27FC236}">
                <a16:creationId xmlns:a16="http://schemas.microsoft.com/office/drawing/2014/main" id="{B4F01CA6-9CB9-7870-9532-D5D384F8A25E}"/>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rcRect l="10585" r="10579" b="-5"/>
          <a:stretch>
            <a:fillRect/>
          </a:stretch>
        </p:blipFill>
        <p:spPr>
          <a:xfrm>
            <a:off x="8379920" y="1219878"/>
            <a:ext cx="3014297" cy="2551120"/>
          </a:xfrm>
          <a:prstGeom prst="rect">
            <a:avLst/>
          </a:prstGeom>
        </p:spPr>
      </p:pic>
      <p:sp>
        <p:nvSpPr>
          <p:cNvPr id="7" name="TextBox 6">
            <a:extLst>
              <a:ext uri="{FF2B5EF4-FFF2-40B4-BE49-F238E27FC236}">
                <a16:creationId xmlns:a16="http://schemas.microsoft.com/office/drawing/2014/main" id="{8191A1B6-36C8-D9CA-4F2B-C52F9CEDFCDA}"/>
              </a:ext>
            </a:extLst>
          </p:cNvPr>
          <p:cNvSpPr txBox="1"/>
          <p:nvPr/>
        </p:nvSpPr>
        <p:spPr>
          <a:xfrm>
            <a:off x="9032673" y="3570943"/>
            <a:ext cx="2361544" cy="200055"/>
          </a:xfrm>
          <a:prstGeom prst="rect">
            <a:avLst/>
          </a:prstGeom>
          <a:solidFill>
            <a:srgbClr val="000000"/>
          </a:solidFill>
        </p:spPr>
        <p:txBody>
          <a:bodyPr wrap="none" rtlCol="0">
            <a:spAutoFit/>
          </a:bodyPr>
          <a:lstStyle/>
          <a:p>
            <a:pPr algn="r">
              <a:spcAft>
                <a:spcPts val="600"/>
              </a:spcAft>
            </a:pPr>
            <a:r>
              <a:rPr lang="en-ID" sz="700">
                <a:solidFill>
                  <a:srgbClr val="FFFFFF"/>
                </a:solidFill>
                <a:hlinkClick r:id="rId6" tooltip="https://es.wikipedia.org/wiki/Viet_Minh">
                  <a:extLst>
                    <a:ext uri="{A12FA001-AC4F-418D-AE19-62706E023703}">
                      <ahyp:hlinkClr xmlns:ahyp="http://schemas.microsoft.com/office/drawing/2018/hyperlinkcolor" val="tx"/>
                    </a:ext>
                  </a:extLst>
                </a:hlinkClick>
              </a:rPr>
              <a:t>This Photo</a:t>
            </a:r>
            <a:r>
              <a:rPr lang="en-ID" sz="700">
                <a:solidFill>
                  <a:srgbClr val="FFFFFF"/>
                </a:solidFill>
              </a:rPr>
              <a:t> by Unknown Author is licensed under </a:t>
            </a:r>
            <a:r>
              <a:rPr lang="en-ID" sz="700">
                <a:solidFill>
                  <a:srgbClr val="FFFFFF"/>
                </a:solidFill>
                <a:hlinkClick r:id="rId7" tooltip="https://creativecommons.org/licenses/by-sa/3.0/">
                  <a:extLst>
                    <a:ext uri="{A12FA001-AC4F-418D-AE19-62706E023703}">
                      <ahyp:hlinkClr xmlns:ahyp="http://schemas.microsoft.com/office/drawing/2018/hyperlinkcolor" val="tx"/>
                    </a:ext>
                  </a:extLst>
                </a:hlinkClick>
              </a:rPr>
              <a:t>CC BY-SA</a:t>
            </a:r>
            <a:endParaRPr lang="en-ID" sz="700">
              <a:solidFill>
                <a:srgbClr val="FFFFFF"/>
              </a:solidFill>
            </a:endParaRPr>
          </a:p>
        </p:txBody>
      </p:sp>
      <p:sp>
        <p:nvSpPr>
          <p:cNvPr id="12" name="TextBox 11">
            <a:extLst>
              <a:ext uri="{FF2B5EF4-FFF2-40B4-BE49-F238E27FC236}">
                <a16:creationId xmlns:a16="http://schemas.microsoft.com/office/drawing/2014/main" id="{67CEC551-51C7-D476-6B95-2A5691C05070}"/>
              </a:ext>
            </a:extLst>
          </p:cNvPr>
          <p:cNvSpPr txBox="1"/>
          <p:nvPr/>
        </p:nvSpPr>
        <p:spPr>
          <a:xfrm>
            <a:off x="1058933" y="3816491"/>
            <a:ext cx="2512226" cy="200055"/>
          </a:xfrm>
          <a:prstGeom prst="rect">
            <a:avLst/>
          </a:prstGeom>
          <a:solidFill>
            <a:srgbClr val="000000"/>
          </a:solidFill>
        </p:spPr>
        <p:txBody>
          <a:bodyPr wrap="none" rtlCol="0">
            <a:spAutoFit/>
          </a:bodyPr>
          <a:lstStyle/>
          <a:p>
            <a:pPr algn="r">
              <a:spcAft>
                <a:spcPts val="600"/>
              </a:spcAft>
            </a:pPr>
            <a:r>
              <a:rPr lang="en-ID" sz="700">
                <a:solidFill>
                  <a:srgbClr val="FFFFFF"/>
                </a:solidFill>
                <a:hlinkClick r:id="rId3" tooltip="https://lifeinfostorage.com/entry/%EC%A4%91%EA%B5%AD%EC%9D%98-%EB%8C%80%EC%95%88%EA%B5%AD%EA%B0%80-%EB%B2%A0%ED%8A%B8%EB%82%A8%EC%97%90-%ED%88%AC%EC%9E%90%ED%95%A0-%EC%88%98-%EC%9E%88%EB%8A%94-ETFACE-%EB%B2%A0%ED%8A%B8%EB%82%A8-VN30%ED%95%A9%EC%84%B1%EA%B3%BC-VanEck-Vietnam-ETFVNM">
                  <a:extLst>
                    <a:ext uri="{A12FA001-AC4F-418D-AE19-62706E023703}">
                      <ahyp:hlinkClr xmlns:ahyp="http://schemas.microsoft.com/office/drawing/2018/hyperlinkcolor" val="tx"/>
                    </a:ext>
                  </a:extLst>
                </a:hlinkClick>
              </a:rPr>
              <a:t>This Photo</a:t>
            </a:r>
            <a:r>
              <a:rPr lang="en-ID" sz="700">
                <a:solidFill>
                  <a:srgbClr val="FFFFFF"/>
                </a:solidFill>
              </a:rPr>
              <a:t> by Unknown Author is licensed under </a:t>
            </a:r>
            <a:r>
              <a:rPr lang="en-ID" sz="700">
                <a:solidFill>
                  <a:srgbClr val="FFFFFF"/>
                </a:solidFill>
                <a:hlinkClick r:id="rId8" tooltip="https://creativecommons.org/licenses/by-nc-nd/3.0/">
                  <a:extLst>
                    <a:ext uri="{A12FA001-AC4F-418D-AE19-62706E023703}">
                      <ahyp:hlinkClr xmlns:ahyp="http://schemas.microsoft.com/office/drawing/2018/hyperlinkcolor" val="tx"/>
                    </a:ext>
                  </a:extLst>
                </a:hlinkClick>
              </a:rPr>
              <a:t>CC BY-NC-ND</a:t>
            </a:r>
            <a:endParaRPr lang="en-ID" sz="700">
              <a:solidFill>
                <a:srgbClr val="FFFFFF"/>
              </a:solidFill>
            </a:endParaRPr>
          </a:p>
        </p:txBody>
      </p:sp>
      <p:pic>
        <p:nvPicPr>
          <p:cNvPr id="15" name="Picture 14" descr="A building with palm trees&#10;&#10;AI-generated content may be incorrect.">
            <a:extLst>
              <a:ext uri="{FF2B5EF4-FFF2-40B4-BE49-F238E27FC236}">
                <a16:creationId xmlns:a16="http://schemas.microsoft.com/office/drawing/2014/main" id="{C5CC60E6-29C7-A138-AD1F-B619DE6104E1}"/>
              </a:ext>
            </a:extLst>
          </p:cNvPr>
          <p:cNvPicPr>
            <a:picLocks noChangeAspect="1"/>
          </p:cNvPicPr>
          <p:nvPr/>
        </p:nvPicPr>
        <p:blipFill>
          <a:blip r:embed="rId9">
            <a:extLst>
              <a:ext uri="{28A0092B-C50C-407E-A947-70E740481C1C}">
                <a14:useLocalDpi xmlns:a14="http://schemas.microsoft.com/office/drawing/2010/main" val="0"/>
              </a:ext>
              <a:ext uri="{837473B0-CC2E-450A-ABE3-18F120FF3D39}">
                <a1611:picAttrSrcUrl xmlns:a1611="http://schemas.microsoft.com/office/drawing/2016/11/main" r:id="rId10"/>
              </a:ext>
            </a:extLst>
          </a:blip>
          <a:stretch>
            <a:fillRect/>
          </a:stretch>
        </p:blipFill>
        <p:spPr>
          <a:xfrm>
            <a:off x="4604972" y="1093091"/>
            <a:ext cx="3014296" cy="2723399"/>
          </a:xfrm>
          <a:prstGeom prst="rect">
            <a:avLst/>
          </a:prstGeom>
        </p:spPr>
      </p:pic>
      <p:sp>
        <p:nvSpPr>
          <p:cNvPr id="16" name="TextBox 15">
            <a:extLst>
              <a:ext uri="{FF2B5EF4-FFF2-40B4-BE49-F238E27FC236}">
                <a16:creationId xmlns:a16="http://schemas.microsoft.com/office/drawing/2014/main" id="{89D47E2A-29D0-0661-17B3-33AC12105AF6}"/>
              </a:ext>
            </a:extLst>
          </p:cNvPr>
          <p:cNvSpPr txBox="1"/>
          <p:nvPr/>
        </p:nvSpPr>
        <p:spPr>
          <a:xfrm>
            <a:off x="4604972" y="3428999"/>
            <a:ext cx="3014296" cy="230832"/>
          </a:xfrm>
          <a:prstGeom prst="rect">
            <a:avLst/>
          </a:prstGeom>
          <a:noFill/>
        </p:spPr>
        <p:txBody>
          <a:bodyPr wrap="square" rtlCol="0">
            <a:spAutoFit/>
          </a:bodyPr>
          <a:lstStyle/>
          <a:p>
            <a:r>
              <a:rPr lang="en-ID" sz="900">
                <a:hlinkClick r:id="rId10" tooltip="https://en.wikipedia.org/wiki/Thanh_H%C3%B3a_Station"/>
              </a:rPr>
              <a:t>This Photo</a:t>
            </a:r>
            <a:r>
              <a:rPr lang="en-ID" sz="900"/>
              <a:t> by Unknown Author is licensed under </a:t>
            </a:r>
            <a:r>
              <a:rPr lang="en-ID" sz="900">
                <a:hlinkClick r:id="rId7" tooltip="https://creativecommons.org/licenses/by-sa/3.0/"/>
              </a:rPr>
              <a:t>CC BY-SA</a:t>
            </a:r>
            <a:endParaRPr lang="en-ID" sz="900"/>
          </a:p>
        </p:txBody>
      </p:sp>
    </p:spTree>
    <p:extLst>
      <p:ext uri="{BB962C8B-B14F-4D97-AF65-F5344CB8AC3E}">
        <p14:creationId xmlns:p14="http://schemas.microsoft.com/office/powerpoint/2010/main" val="194895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6B47BF-F3D0-4678-9B20-DA45E1BCAD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3C891D5-75F1-1EA9-9BC6-75F7699E5E2A}"/>
              </a:ext>
            </a:extLst>
          </p:cNvPr>
          <p:cNvSpPr>
            <a:spLocks noGrp="1"/>
          </p:cNvSpPr>
          <p:nvPr>
            <p:ph type="title"/>
          </p:nvPr>
        </p:nvSpPr>
        <p:spPr>
          <a:xfrm>
            <a:off x="581192" y="1124999"/>
            <a:ext cx="4076149" cy="4608003"/>
          </a:xfrm>
        </p:spPr>
        <p:txBody>
          <a:bodyPr anchor="ctr">
            <a:normAutofit/>
          </a:bodyPr>
          <a:lstStyle/>
          <a:p>
            <a:r>
              <a:rPr lang="vi-VN" sz="4000" dirty="0">
                <a:solidFill>
                  <a:schemeClr val="accent1"/>
                </a:solidFill>
              </a:rPr>
              <a:t>Điểm đến hôm nay là?</a:t>
            </a:r>
            <a:endParaRPr lang="en-ID" sz="4000" dirty="0">
              <a:solidFill>
                <a:schemeClr val="accent1"/>
              </a:solidFill>
            </a:endParaRPr>
          </a:p>
        </p:txBody>
      </p:sp>
      <p:sp>
        <p:nvSpPr>
          <p:cNvPr id="10" name="Rectangle 9">
            <a:extLst>
              <a:ext uri="{FF2B5EF4-FFF2-40B4-BE49-F238E27FC236}">
                <a16:creationId xmlns:a16="http://schemas.microsoft.com/office/drawing/2014/main" id="{19334917-3673-4EF2-BA7C-CC83AEEEAE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673" y="457200"/>
            <a:ext cx="420624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dirty="0"/>
          </a:p>
        </p:txBody>
      </p:sp>
      <p:sp>
        <p:nvSpPr>
          <p:cNvPr id="12" name="Rectangle 11">
            <a:extLst>
              <a:ext uri="{FF2B5EF4-FFF2-40B4-BE49-F238E27FC236}">
                <a16:creationId xmlns:a16="http://schemas.microsoft.com/office/drawing/2014/main" id="{E1589AE1-C0FC-4B66-9C0D-9EB92F40F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17585" y="457200"/>
            <a:ext cx="658368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dirty="0"/>
          </a:p>
        </p:txBody>
      </p:sp>
      <p:pic>
        <p:nvPicPr>
          <p:cNvPr id="13" name="Content Placeholder 12" descr="A group of people standing around a shrine&#10;&#10;AI-generated content may be incorrect.">
            <a:extLst>
              <a:ext uri="{FF2B5EF4-FFF2-40B4-BE49-F238E27FC236}">
                <a16:creationId xmlns:a16="http://schemas.microsoft.com/office/drawing/2014/main" id="{812C643F-55B1-CEE7-2BD1-4936FA47DD9C}"/>
              </a:ext>
            </a:extLst>
          </p:cNvPr>
          <p:cNvPicPr>
            <a:picLocks noGrp="1" noChangeAspect="1"/>
          </p:cNvPicPr>
          <p:nvPr>
            <p:ph idx="1"/>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01540" y="991729"/>
            <a:ext cx="3836926" cy="4791362"/>
          </a:xfrm>
        </p:spPr>
      </p:pic>
      <p:sp>
        <p:nvSpPr>
          <p:cNvPr id="14" name="TextBox 13">
            <a:extLst>
              <a:ext uri="{FF2B5EF4-FFF2-40B4-BE49-F238E27FC236}">
                <a16:creationId xmlns:a16="http://schemas.microsoft.com/office/drawing/2014/main" id="{5E94C628-9A62-3ED4-7CF3-0D879D670DF8}"/>
              </a:ext>
            </a:extLst>
          </p:cNvPr>
          <p:cNvSpPr txBox="1"/>
          <p:nvPr/>
        </p:nvSpPr>
        <p:spPr>
          <a:xfrm>
            <a:off x="4641030" y="5975350"/>
            <a:ext cx="2909939" cy="230832"/>
          </a:xfrm>
          <a:prstGeom prst="rect">
            <a:avLst/>
          </a:prstGeom>
          <a:noFill/>
        </p:spPr>
        <p:txBody>
          <a:bodyPr wrap="square" rtlCol="0">
            <a:spAutoFit/>
          </a:bodyPr>
          <a:lstStyle/>
          <a:p>
            <a:r>
              <a:rPr lang="en-ID" sz="900">
                <a:hlinkClick r:id="rId3" tooltip="https://motogo.vn/chua-huong/"/>
              </a:rPr>
              <a:t>This Photo</a:t>
            </a:r>
            <a:r>
              <a:rPr lang="en-ID" sz="900"/>
              <a:t> by Unknown Author is licensed under </a:t>
            </a:r>
            <a:r>
              <a:rPr lang="en-ID" sz="900">
                <a:hlinkClick r:id="rId4" tooltip="https://creativecommons.org/licenses/by/3.0/"/>
              </a:rPr>
              <a:t>CC BY</a:t>
            </a:r>
            <a:endParaRPr lang="en-ID" sz="900"/>
          </a:p>
        </p:txBody>
      </p:sp>
      <p:sp>
        <p:nvSpPr>
          <p:cNvPr id="15" name="TextBox 14">
            <a:extLst>
              <a:ext uri="{FF2B5EF4-FFF2-40B4-BE49-F238E27FC236}">
                <a16:creationId xmlns:a16="http://schemas.microsoft.com/office/drawing/2014/main" id="{88FD958B-83E0-231E-9F99-A206A8BF9E8C}"/>
              </a:ext>
            </a:extLst>
          </p:cNvPr>
          <p:cNvSpPr txBox="1"/>
          <p:nvPr/>
        </p:nvSpPr>
        <p:spPr>
          <a:xfrm>
            <a:off x="393257" y="4578211"/>
            <a:ext cx="5715026" cy="523220"/>
          </a:xfrm>
          <a:prstGeom prst="rect">
            <a:avLst/>
          </a:prstGeom>
          <a:noFill/>
        </p:spPr>
        <p:txBody>
          <a:bodyPr wrap="none" rtlCol="0">
            <a:spAutoFit/>
          </a:bodyPr>
          <a:lstStyle/>
          <a:p>
            <a:r>
              <a:rPr lang="vi-VN" sz="2800" b="1" dirty="0">
                <a:latin typeface="+mj-lt"/>
              </a:rPr>
              <a:t>Mảnh đất anh hùng Thanh Hóa</a:t>
            </a:r>
            <a:endParaRPr lang="en-ID" sz="2800" b="1" dirty="0">
              <a:latin typeface="+mj-lt"/>
            </a:endParaRPr>
          </a:p>
        </p:txBody>
      </p:sp>
    </p:spTree>
    <p:extLst>
      <p:ext uri="{BB962C8B-B14F-4D97-AF65-F5344CB8AC3E}">
        <p14:creationId xmlns:p14="http://schemas.microsoft.com/office/powerpoint/2010/main" val="2409855414"/>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barn(inVertical)">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26" presetClass="emph" presetSubtype="0" fill="hold" grpId="0" nodeType="clickEffect">
                                  <p:stCondLst>
                                    <p:cond delay="0"/>
                                  </p:stCondLst>
                                  <p:childTnLst>
                                    <p:animEffect transition="out" filter="fade">
                                      <p:cBhvr>
                                        <p:cTn id="16" dur="500" tmFilter="0, 0; .2, .5; .8, .5; 1, 0"/>
                                        <p:tgtEl>
                                          <p:spTgt spid="15"/>
                                        </p:tgtEl>
                                      </p:cBhvr>
                                    </p:animEffect>
                                    <p:animScale>
                                      <p:cBhvr>
                                        <p:cTn id="17" dur="250" autoRev="1" fill="hold"/>
                                        <p:tgtEl>
                                          <p:spTgt spid="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8C97474-5879-4DB5-B4F3-F0357104BC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D2AF00E-D433-4047-863F-BCB69CEC3C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6851" y="601200"/>
            <a:ext cx="7498616"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 name="Title 1">
            <a:extLst>
              <a:ext uri="{FF2B5EF4-FFF2-40B4-BE49-F238E27FC236}">
                <a16:creationId xmlns:a16="http://schemas.microsoft.com/office/drawing/2014/main" id="{19C74BBC-1A8B-133F-21A2-B5D3EC4FC9B0}"/>
              </a:ext>
            </a:extLst>
          </p:cNvPr>
          <p:cNvSpPr>
            <a:spLocks noGrp="1"/>
          </p:cNvSpPr>
          <p:nvPr>
            <p:ph type="title"/>
          </p:nvPr>
        </p:nvSpPr>
        <p:spPr>
          <a:xfrm>
            <a:off x="4569098" y="1005840"/>
            <a:ext cx="6658013" cy="1188720"/>
          </a:xfrm>
        </p:spPr>
        <p:txBody>
          <a:bodyPr vert="horz" lIns="91440" tIns="45720" rIns="91440" bIns="45720" rtlCol="0" anchor="b">
            <a:normAutofit/>
          </a:bodyPr>
          <a:lstStyle/>
          <a:p>
            <a:pPr algn="ctr"/>
            <a:r>
              <a:rPr lang="en-US" b="1" dirty="0" err="1">
                <a:solidFill>
                  <a:srgbClr val="FFFFFF"/>
                </a:solidFill>
                <a:latin typeface="Tahoma" panose="020B0604030504040204" pitchFamily="34" charset="0"/>
                <a:ea typeface="Tahoma" panose="020B0604030504040204" pitchFamily="34" charset="0"/>
                <a:cs typeface="Tahoma" panose="020B0604030504040204" pitchFamily="34" charset="0"/>
              </a:rPr>
              <a:t>Tỉnh</a:t>
            </a:r>
            <a:r>
              <a:rPr lang="en-US"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rgbClr val="FFFFFF"/>
                </a:solidFill>
                <a:latin typeface="Tahoma" panose="020B0604030504040204" pitchFamily="34" charset="0"/>
                <a:ea typeface="Tahoma" panose="020B0604030504040204" pitchFamily="34" charset="0"/>
                <a:cs typeface="Tahoma" panose="020B0604030504040204" pitchFamily="34" charset="0"/>
              </a:rPr>
              <a:t>thanh</a:t>
            </a:r>
            <a:r>
              <a:rPr lang="en-US"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rgbClr val="FFFFFF"/>
                </a:solidFill>
                <a:latin typeface="Tahoma" panose="020B0604030504040204" pitchFamily="34" charset="0"/>
                <a:ea typeface="Tahoma" panose="020B0604030504040204" pitchFamily="34" charset="0"/>
                <a:cs typeface="Tahoma" panose="020B0604030504040204" pitchFamily="34" charset="0"/>
              </a:rPr>
              <a:t>hóa</a:t>
            </a:r>
            <a:r>
              <a:rPr lang="en-US"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rgbClr val="FFFFFF"/>
                </a:solidFill>
                <a:latin typeface="Tahoma" panose="020B0604030504040204" pitchFamily="34" charset="0"/>
                <a:ea typeface="Tahoma" panose="020B0604030504040204" pitchFamily="34" charset="0"/>
                <a:cs typeface="Tahoma" panose="020B0604030504040204" pitchFamily="34" charset="0"/>
              </a:rPr>
              <a:t>tôi</a:t>
            </a:r>
            <a:r>
              <a:rPr lang="en-US"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b="1" dirty="0" err="1">
                <a:solidFill>
                  <a:srgbClr val="FFFFFF"/>
                </a:solidFill>
                <a:latin typeface="Tahoma" panose="020B0604030504040204" pitchFamily="34" charset="0"/>
                <a:ea typeface="Tahoma" panose="020B0604030504040204" pitchFamily="34" charset="0"/>
                <a:cs typeface="Tahoma" panose="020B0604030504040204" pitchFamily="34" charset="0"/>
              </a:rPr>
              <a:t>yêu</a:t>
            </a:r>
            <a:endParaRPr lang="en-US"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
        <p:nvSpPr>
          <p:cNvPr id="23" name="Rectangle 22">
            <a:extLst>
              <a:ext uri="{FF2B5EF4-FFF2-40B4-BE49-F238E27FC236}">
                <a16:creationId xmlns:a16="http://schemas.microsoft.com/office/drawing/2014/main" id="{0997DBEA-6DFC-457A-9850-E53505354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5" name="Rectangle 24">
            <a:extLst>
              <a:ext uri="{FF2B5EF4-FFF2-40B4-BE49-F238E27FC236}">
                <a16:creationId xmlns:a16="http://schemas.microsoft.com/office/drawing/2014/main" id="{79446CF5-953A-4916-BFF4-F5558E5C23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7" name="Rectangle 26">
            <a:extLst>
              <a:ext uri="{FF2B5EF4-FFF2-40B4-BE49-F238E27FC236}">
                <a16:creationId xmlns:a16="http://schemas.microsoft.com/office/drawing/2014/main" id="{477B945C-B433-4DFF-9A67-A5C9257E47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pic>
        <p:nvPicPr>
          <p:cNvPr id="4" name="snaptik_7432261911472901394_v2">
            <a:hlinkClick r:id="" action="ppaction://media"/>
            <a:extLst>
              <a:ext uri="{FF2B5EF4-FFF2-40B4-BE49-F238E27FC236}">
                <a16:creationId xmlns:a16="http://schemas.microsoft.com/office/drawing/2014/main" id="{CA5BE574-C2CF-7DDA-705A-C0E522E259E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10006" y="648697"/>
            <a:ext cx="3238050" cy="5756534"/>
          </a:xfrm>
          <a:prstGeom prst="rect">
            <a:avLst/>
          </a:prstGeom>
        </p:spPr>
      </p:pic>
      <p:sp>
        <p:nvSpPr>
          <p:cNvPr id="5" name="TextBox 4">
            <a:extLst>
              <a:ext uri="{FF2B5EF4-FFF2-40B4-BE49-F238E27FC236}">
                <a16:creationId xmlns:a16="http://schemas.microsoft.com/office/drawing/2014/main" id="{08608773-B5F4-C525-A4C9-820DA0D69BCE}"/>
              </a:ext>
            </a:extLst>
          </p:cNvPr>
          <p:cNvSpPr txBox="1"/>
          <p:nvPr/>
        </p:nvSpPr>
        <p:spPr>
          <a:xfrm>
            <a:off x="4602822" y="2340864"/>
            <a:ext cx="6658013" cy="3793237"/>
          </a:xfrm>
          <a:prstGeom prst="rect">
            <a:avLst/>
          </a:prstGeom>
        </p:spPr>
        <p:txBody>
          <a:bodyPr vert="horz" lIns="91440" tIns="45720" rIns="91440" bIns="45720" rtlCol="0" anchor="ctr">
            <a:normAutofit/>
          </a:bodyPr>
          <a:lstStyle/>
          <a:p>
            <a:pPr defTabSz="457200">
              <a:lnSpc>
                <a:spcPct val="90000"/>
              </a:lnSpc>
              <a:spcBef>
                <a:spcPct val="20000"/>
              </a:spcBef>
              <a:spcAft>
                <a:spcPts val="600"/>
              </a:spcAft>
              <a:buClr>
                <a:schemeClr val="accent1"/>
              </a:buClr>
              <a:buSzPct val="92000"/>
              <a:buFont typeface="Wingdings 2" panose="05020102010507070707" pitchFamily="18" charset="2"/>
              <a:buChar char=""/>
            </a:pPr>
            <a:r>
              <a:rPr lang="en-US" sz="1700" dirty="0">
                <a:solidFill>
                  <a:srgbClr val="FFFFFF"/>
                </a:solidFill>
              </a:rPr>
              <a:t>Thanh </a:t>
            </a:r>
            <a:r>
              <a:rPr lang="en-US" sz="1700" dirty="0" err="1">
                <a:solidFill>
                  <a:srgbClr val="FFFFFF"/>
                </a:solidFill>
              </a:rPr>
              <a:t>Hóa</a:t>
            </a:r>
            <a:r>
              <a:rPr lang="en-US" sz="1700" dirty="0">
                <a:solidFill>
                  <a:srgbClr val="FFFFFF"/>
                </a:solidFill>
              </a:rPr>
              <a:t> </a:t>
            </a:r>
            <a:r>
              <a:rPr lang="en-US" sz="1700" dirty="0" err="1">
                <a:solidFill>
                  <a:srgbClr val="FFFFFF"/>
                </a:solidFill>
              </a:rPr>
              <a:t>là</a:t>
            </a:r>
            <a:r>
              <a:rPr lang="en-US" sz="1700" dirty="0">
                <a:solidFill>
                  <a:srgbClr val="FFFFFF"/>
                </a:solidFill>
              </a:rPr>
              <a:t> </a:t>
            </a:r>
            <a:r>
              <a:rPr lang="en-US" sz="1700" dirty="0" err="1">
                <a:solidFill>
                  <a:srgbClr val="FFFFFF"/>
                </a:solidFill>
              </a:rPr>
              <a:t>tỉnh</a:t>
            </a:r>
            <a:r>
              <a:rPr lang="en-US" sz="1700" dirty="0">
                <a:solidFill>
                  <a:srgbClr val="FFFFFF"/>
                </a:solidFill>
              </a:rPr>
              <a:t> </a:t>
            </a:r>
            <a:r>
              <a:rPr lang="en-US" sz="1700" dirty="0" err="1">
                <a:solidFill>
                  <a:srgbClr val="FFFFFF"/>
                </a:solidFill>
              </a:rPr>
              <a:t>ven</a:t>
            </a:r>
            <a:r>
              <a:rPr lang="en-US" sz="1700" dirty="0">
                <a:solidFill>
                  <a:srgbClr val="FFFFFF"/>
                </a:solidFill>
              </a:rPr>
              <a:t> </a:t>
            </a:r>
            <a:r>
              <a:rPr lang="en-US" sz="1700" dirty="0" err="1">
                <a:solidFill>
                  <a:srgbClr val="FFFFFF"/>
                </a:solidFill>
              </a:rPr>
              <a:t>biển</a:t>
            </a:r>
            <a:r>
              <a:rPr lang="en-US" sz="1700" dirty="0">
                <a:solidFill>
                  <a:srgbClr val="FFFFFF"/>
                </a:solidFill>
              </a:rPr>
              <a:t> </a:t>
            </a:r>
            <a:r>
              <a:rPr lang="en-US" sz="1700" dirty="0" err="1">
                <a:solidFill>
                  <a:srgbClr val="FFFFFF"/>
                </a:solidFill>
              </a:rPr>
              <a:t>cực</a:t>
            </a:r>
            <a:r>
              <a:rPr lang="en-US" sz="1700" dirty="0">
                <a:solidFill>
                  <a:srgbClr val="FFFFFF"/>
                </a:solidFill>
              </a:rPr>
              <a:t> </a:t>
            </a:r>
            <a:r>
              <a:rPr lang="en-US" sz="1700" dirty="0" err="1">
                <a:solidFill>
                  <a:srgbClr val="FFFFFF"/>
                </a:solidFill>
              </a:rPr>
              <a:t>bắc</a:t>
            </a:r>
            <a:r>
              <a:rPr lang="en-US" sz="1700" dirty="0">
                <a:solidFill>
                  <a:srgbClr val="FFFFFF"/>
                </a:solidFill>
              </a:rPr>
              <a:t> </a:t>
            </a:r>
            <a:r>
              <a:rPr lang="en-US" sz="1700" dirty="0" err="1">
                <a:solidFill>
                  <a:srgbClr val="FFFFFF"/>
                </a:solidFill>
              </a:rPr>
              <a:t>vùng</a:t>
            </a:r>
            <a:r>
              <a:rPr lang="en-US" sz="1700" dirty="0">
                <a:solidFill>
                  <a:srgbClr val="FFFFFF"/>
                </a:solidFill>
              </a:rPr>
              <a:t> Bắc Trung </a:t>
            </a:r>
            <a:r>
              <a:rPr lang="en-US" sz="1700" dirty="0" err="1">
                <a:solidFill>
                  <a:srgbClr val="FFFFFF"/>
                </a:solidFill>
              </a:rPr>
              <a:t>Bộ</a:t>
            </a:r>
            <a:r>
              <a:rPr lang="en-US" sz="1700" dirty="0">
                <a:solidFill>
                  <a:srgbClr val="FFFFFF"/>
                </a:solidFill>
              </a:rPr>
              <a:t>, </a:t>
            </a:r>
            <a:r>
              <a:rPr lang="en-US" sz="1700" dirty="0" err="1">
                <a:solidFill>
                  <a:srgbClr val="FFFFFF"/>
                </a:solidFill>
              </a:rPr>
              <a:t>miền</a:t>
            </a:r>
            <a:r>
              <a:rPr lang="en-US" sz="1700" dirty="0">
                <a:solidFill>
                  <a:srgbClr val="FFFFFF"/>
                </a:solidFill>
              </a:rPr>
              <a:t> Trung </a:t>
            </a:r>
            <a:r>
              <a:rPr lang="en-US" sz="1700" dirty="0" err="1">
                <a:solidFill>
                  <a:srgbClr val="FFFFFF"/>
                </a:solidFill>
              </a:rPr>
              <a:t>của</a:t>
            </a:r>
            <a:r>
              <a:rPr lang="en-US" sz="1700" dirty="0">
                <a:solidFill>
                  <a:srgbClr val="FFFFFF"/>
                </a:solidFill>
              </a:rPr>
              <a:t> Việt Nam. Trung </a:t>
            </a:r>
            <a:r>
              <a:rPr lang="en-US" sz="1700" dirty="0" err="1">
                <a:solidFill>
                  <a:srgbClr val="FFFFFF"/>
                </a:solidFill>
              </a:rPr>
              <a:t>tâm</a:t>
            </a:r>
            <a:r>
              <a:rPr lang="en-US" sz="1700" dirty="0">
                <a:solidFill>
                  <a:srgbClr val="FFFFFF"/>
                </a:solidFill>
              </a:rPr>
              <a:t> </a:t>
            </a:r>
            <a:r>
              <a:rPr lang="en-US" sz="1700" dirty="0" err="1">
                <a:solidFill>
                  <a:srgbClr val="FFFFFF"/>
                </a:solidFill>
              </a:rPr>
              <a:t>hành</a:t>
            </a:r>
            <a:r>
              <a:rPr lang="en-US" sz="1700" dirty="0">
                <a:solidFill>
                  <a:srgbClr val="FFFFFF"/>
                </a:solidFill>
              </a:rPr>
              <a:t> </a:t>
            </a:r>
            <a:r>
              <a:rPr lang="en-US" sz="1700" dirty="0" err="1">
                <a:solidFill>
                  <a:srgbClr val="FFFFFF"/>
                </a:solidFill>
              </a:rPr>
              <a:t>chính</a:t>
            </a:r>
            <a:r>
              <a:rPr lang="en-US" sz="1700" dirty="0">
                <a:solidFill>
                  <a:srgbClr val="FFFFFF"/>
                </a:solidFill>
              </a:rPr>
              <a:t> </a:t>
            </a:r>
            <a:r>
              <a:rPr lang="en-US" sz="1700" dirty="0" err="1">
                <a:solidFill>
                  <a:srgbClr val="FFFFFF"/>
                </a:solidFill>
              </a:rPr>
              <a:t>của</a:t>
            </a:r>
            <a:r>
              <a:rPr lang="en-US" sz="1700" dirty="0">
                <a:solidFill>
                  <a:srgbClr val="FFFFFF"/>
                </a:solidFill>
              </a:rPr>
              <a:t> </a:t>
            </a:r>
            <a:r>
              <a:rPr lang="en-US" sz="1700" dirty="0" err="1">
                <a:solidFill>
                  <a:srgbClr val="FFFFFF"/>
                </a:solidFill>
              </a:rPr>
              <a:t>tỉnh</a:t>
            </a:r>
            <a:r>
              <a:rPr lang="en-US" sz="1700" dirty="0">
                <a:solidFill>
                  <a:srgbClr val="FFFFFF"/>
                </a:solidFill>
              </a:rPr>
              <a:t> </a:t>
            </a:r>
            <a:r>
              <a:rPr lang="en-US" sz="1700" dirty="0" err="1">
                <a:solidFill>
                  <a:srgbClr val="FFFFFF"/>
                </a:solidFill>
              </a:rPr>
              <a:t>là</a:t>
            </a:r>
            <a:r>
              <a:rPr lang="en-US" sz="1700" dirty="0">
                <a:solidFill>
                  <a:srgbClr val="FFFFFF"/>
                </a:solidFill>
              </a:rPr>
              <a:t> </a:t>
            </a:r>
            <a:r>
              <a:rPr lang="en-US" sz="1700" dirty="0" err="1">
                <a:solidFill>
                  <a:srgbClr val="FFFFFF"/>
                </a:solidFill>
              </a:rPr>
              <a:t>phường</a:t>
            </a:r>
            <a:r>
              <a:rPr lang="en-US" sz="1700" dirty="0">
                <a:solidFill>
                  <a:srgbClr val="FFFFFF"/>
                </a:solidFill>
              </a:rPr>
              <a:t> </a:t>
            </a:r>
            <a:r>
              <a:rPr lang="en-US" sz="1700" dirty="0" err="1">
                <a:solidFill>
                  <a:srgbClr val="FFFFFF"/>
                </a:solidFill>
              </a:rPr>
              <a:t>Hạc</a:t>
            </a:r>
            <a:r>
              <a:rPr lang="en-US" sz="1700" dirty="0">
                <a:solidFill>
                  <a:srgbClr val="FFFFFF"/>
                </a:solidFill>
              </a:rPr>
              <a:t> Thành.</a:t>
            </a:r>
          </a:p>
          <a:p>
            <a:pPr defTabSz="457200">
              <a:lnSpc>
                <a:spcPct val="90000"/>
              </a:lnSpc>
              <a:spcBef>
                <a:spcPct val="20000"/>
              </a:spcBef>
              <a:spcAft>
                <a:spcPts val="600"/>
              </a:spcAft>
              <a:buClr>
                <a:schemeClr val="accent1"/>
              </a:buClr>
              <a:buSzPct val="92000"/>
              <a:buFont typeface="Wingdings 2" panose="05020102010507070707" pitchFamily="18" charset="2"/>
              <a:buChar char=""/>
            </a:pPr>
            <a:endParaRPr lang="en-US" sz="1700" dirty="0">
              <a:solidFill>
                <a:srgbClr val="FFFFFF"/>
              </a:solidFill>
            </a:endParaRPr>
          </a:p>
          <a:p>
            <a:pPr defTabSz="457200">
              <a:lnSpc>
                <a:spcPct val="90000"/>
              </a:lnSpc>
              <a:spcBef>
                <a:spcPct val="20000"/>
              </a:spcBef>
              <a:spcAft>
                <a:spcPts val="600"/>
              </a:spcAft>
              <a:buClr>
                <a:schemeClr val="accent1"/>
              </a:buClr>
              <a:buSzPct val="92000"/>
              <a:buFont typeface="Wingdings 2" panose="05020102010507070707" pitchFamily="18" charset="2"/>
              <a:buChar char=""/>
            </a:pPr>
            <a:r>
              <a:rPr lang="en-US" sz="1700" dirty="0">
                <a:solidFill>
                  <a:srgbClr val="FFFFFF"/>
                </a:solidFill>
              </a:rPr>
              <a:t>Thanh </a:t>
            </a:r>
            <a:r>
              <a:rPr lang="en-US" sz="1700" dirty="0" err="1">
                <a:solidFill>
                  <a:srgbClr val="FFFFFF"/>
                </a:solidFill>
              </a:rPr>
              <a:t>Hóa</a:t>
            </a:r>
            <a:r>
              <a:rPr lang="en-US" sz="1700" dirty="0">
                <a:solidFill>
                  <a:srgbClr val="FFFFFF"/>
                </a:solidFill>
              </a:rPr>
              <a:t> </a:t>
            </a:r>
            <a:r>
              <a:rPr lang="en-US" sz="1700" dirty="0" err="1">
                <a:solidFill>
                  <a:srgbClr val="FFFFFF"/>
                </a:solidFill>
              </a:rPr>
              <a:t>là</a:t>
            </a:r>
            <a:r>
              <a:rPr lang="en-US" sz="1700" dirty="0">
                <a:solidFill>
                  <a:srgbClr val="FFFFFF"/>
                </a:solidFill>
              </a:rPr>
              <a:t> 1 </a:t>
            </a:r>
            <a:r>
              <a:rPr lang="en-US" sz="1700" dirty="0" err="1">
                <a:solidFill>
                  <a:srgbClr val="FFFFFF"/>
                </a:solidFill>
              </a:rPr>
              <a:t>trong</a:t>
            </a:r>
            <a:r>
              <a:rPr lang="en-US" sz="1700" dirty="0">
                <a:solidFill>
                  <a:srgbClr val="FFFFFF"/>
                </a:solidFill>
              </a:rPr>
              <a:t> </a:t>
            </a:r>
            <a:r>
              <a:rPr lang="en-US" sz="1700" dirty="0" err="1">
                <a:solidFill>
                  <a:srgbClr val="FFFFFF"/>
                </a:solidFill>
              </a:rPr>
              <a:t>những</a:t>
            </a:r>
            <a:r>
              <a:rPr lang="en-US" sz="1700" dirty="0">
                <a:solidFill>
                  <a:srgbClr val="FFFFFF"/>
                </a:solidFill>
              </a:rPr>
              <a:t> </a:t>
            </a:r>
            <a:r>
              <a:rPr lang="en-US" sz="1700" dirty="0" err="1">
                <a:solidFill>
                  <a:srgbClr val="FFFFFF"/>
                </a:solidFill>
              </a:rPr>
              <a:t>trung</a:t>
            </a:r>
            <a:r>
              <a:rPr lang="en-US" sz="1700" dirty="0">
                <a:solidFill>
                  <a:srgbClr val="FFFFFF"/>
                </a:solidFill>
              </a:rPr>
              <a:t> </a:t>
            </a:r>
            <a:r>
              <a:rPr lang="en-US" sz="1700" dirty="0" err="1">
                <a:solidFill>
                  <a:srgbClr val="FFFFFF"/>
                </a:solidFill>
              </a:rPr>
              <a:t>tâm</a:t>
            </a:r>
            <a:r>
              <a:rPr lang="en-US" sz="1700" dirty="0">
                <a:solidFill>
                  <a:srgbClr val="FFFFFF"/>
                </a:solidFill>
              </a:rPr>
              <a:t> </a:t>
            </a:r>
            <a:r>
              <a:rPr lang="en-US" sz="1700" dirty="0" err="1">
                <a:solidFill>
                  <a:srgbClr val="FFFFFF"/>
                </a:solidFill>
              </a:rPr>
              <a:t>của</a:t>
            </a:r>
            <a:r>
              <a:rPr lang="en-US" sz="1700" dirty="0">
                <a:solidFill>
                  <a:srgbClr val="FFFFFF"/>
                </a:solidFill>
              </a:rPr>
              <a:t> </a:t>
            </a:r>
            <a:r>
              <a:rPr lang="en-US" sz="1700" dirty="0" err="1">
                <a:solidFill>
                  <a:srgbClr val="FFFFFF"/>
                </a:solidFill>
              </a:rPr>
              <a:t>vùng</a:t>
            </a:r>
            <a:r>
              <a:rPr lang="en-US" sz="1700" dirty="0">
                <a:solidFill>
                  <a:srgbClr val="FFFFFF"/>
                </a:solidFill>
              </a:rPr>
              <a:t> Bắc Trung </a:t>
            </a:r>
            <a:r>
              <a:rPr lang="en-US" sz="1700" dirty="0" err="1">
                <a:solidFill>
                  <a:srgbClr val="FFFFFF"/>
                </a:solidFill>
              </a:rPr>
              <a:t>Bộ</a:t>
            </a:r>
            <a:r>
              <a:rPr lang="en-US" sz="1700" dirty="0">
                <a:solidFill>
                  <a:srgbClr val="FFFFFF"/>
                </a:solidFill>
              </a:rPr>
              <a:t> </a:t>
            </a:r>
            <a:r>
              <a:rPr lang="en-US" sz="1700" dirty="0" err="1">
                <a:solidFill>
                  <a:srgbClr val="FFFFFF"/>
                </a:solidFill>
              </a:rPr>
              <a:t>và</a:t>
            </a:r>
            <a:r>
              <a:rPr lang="en-US" sz="1700" dirty="0">
                <a:solidFill>
                  <a:srgbClr val="FFFFFF"/>
                </a:solidFill>
              </a:rPr>
              <a:t> </a:t>
            </a:r>
            <a:r>
              <a:rPr lang="en-US" sz="1700" dirty="0" err="1">
                <a:solidFill>
                  <a:srgbClr val="FFFFFF"/>
                </a:solidFill>
              </a:rPr>
              <a:t>cả</a:t>
            </a:r>
            <a:r>
              <a:rPr lang="en-US" sz="1700" dirty="0">
                <a:solidFill>
                  <a:srgbClr val="FFFFFF"/>
                </a:solidFill>
              </a:rPr>
              <a:t> </a:t>
            </a:r>
            <a:r>
              <a:rPr lang="en-US" sz="1700" dirty="0" err="1">
                <a:solidFill>
                  <a:srgbClr val="FFFFFF"/>
                </a:solidFill>
              </a:rPr>
              <a:t>nước</a:t>
            </a:r>
            <a:r>
              <a:rPr lang="en-US" sz="1700" dirty="0">
                <a:solidFill>
                  <a:srgbClr val="FFFFFF"/>
                </a:solidFill>
              </a:rPr>
              <a:t> </a:t>
            </a:r>
            <a:r>
              <a:rPr lang="en-US" sz="1700" dirty="0" err="1">
                <a:solidFill>
                  <a:srgbClr val="FFFFFF"/>
                </a:solidFill>
              </a:rPr>
              <a:t>về</a:t>
            </a:r>
            <a:r>
              <a:rPr lang="en-US" sz="1700" dirty="0">
                <a:solidFill>
                  <a:srgbClr val="FFFFFF"/>
                </a:solidFill>
              </a:rPr>
              <a:t> </a:t>
            </a:r>
            <a:r>
              <a:rPr lang="en-US" sz="1700" dirty="0" err="1">
                <a:solidFill>
                  <a:srgbClr val="FFFFFF"/>
                </a:solidFill>
              </a:rPr>
              <a:t>công</a:t>
            </a:r>
            <a:r>
              <a:rPr lang="en-US" sz="1700" dirty="0">
                <a:solidFill>
                  <a:srgbClr val="FFFFFF"/>
                </a:solidFill>
              </a:rPr>
              <a:t> </a:t>
            </a:r>
            <a:r>
              <a:rPr lang="en-US" sz="1700" dirty="0" err="1">
                <a:solidFill>
                  <a:srgbClr val="FFFFFF"/>
                </a:solidFill>
              </a:rPr>
              <a:t>nghiệp</a:t>
            </a:r>
            <a:r>
              <a:rPr lang="en-US" sz="1700" dirty="0">
                <a:solidFill>
                  <a:srgbClr val="FFFFFF"/>
                </a:solidFill>
              </a:rPr>
              <a:t> </a:t>
            </a:r>
            <a:r>
              <a:rPr lang="en-US" sz="1700" dirty="0" err="1">
                <a:solidFill>
                  <a:srgbClr val="FFFFFF"/>
                </a:solidFill>
              </a:rPr>
              <a:t>năng</a:t>
            </a:r>
            <a:r>
              <a:rPr lang="en-US" sz="1700" dirty="0">
                <a:solidFill>
                  <a:srgbClr val="FFFFFF"/>
                </a:solidFill>
              </a:rPr>
              <a:t> </a:t>
            </a:r>
            <a:r>
              <a:rPr lang="en-US" sz="1700" dirty="0" err="1">
                <a:solidFill>
                  <a:srgbClr val="FFFFFF"/>
                </a:solidFill>
              </a:rPr>
              <a:t>lượng</a:t>
            </a:r>
            <a:r>
              <a:rPr lang="en-US" sz="1700" dirty="0">
                <a:solidFill>
                  <a:srgbClr val="FFFFFF"/>
                </a:solidFill>
              </a:rPr>
              <a:t> </a:t>
            </a:r>
            <a:r>
              <a:rPr lang="en-US" sz="1700" dirty="0" err="1">
                <a:solidFill>
                  <a:srgbClr val="FFFFFF"/>
                </a:solidFill>
              </a:rPr>
              <a:t>và</a:t>
            </a:r>
            <a:r>
              <a:rPr lang="en-US" sz="1700" dirty="0">
                <a:solidFill>
                  <a:srgbClr val="FFFFFF"/>
                </a:solidFill>
              </a:rPr>
              <a:t> </a:t>
            </a:r>
            <a:r>
              <a:rPr lang="en-US" sz="1700" dirty="0" err="1">
                <a:solidFill>
                  <a:srgbClr val="FFFFFF"/>
                </a:solidFill>
              </a:rPr>
              <a:t>chế</a:t>
            </a:r>
            <a:r>
              <a:rPr lang="en-US" sz="1700" dirty="0">
                <a:solidFill>
                  <a:srgbClr val="FFFFFF"/>
                </a:solidFill>
              </a:rPr>
              <a:t> </a:t>
            </a:r>
            <a:r>
              <a:rPr lang="en-US" sz="1700" dirty="0" err="1">
                <a:solidFill>
                  <a:srgbClr val="FFFFFF"/>
                </a:solidFill>
              </a:rPr>
              <a:t>biến</a:t>
            </a:r>
            <a:r>
              <a:rPr lang="en-US" sz="1700" dirty="0">
                <a:solidFill>
                  <a:srgbClr val="FFFFFF"/>
                </a:solidFill>
              </a:rPr>
              <a:t>, </a:t>
            </a:r>
            <a:r>
              <a:rPr lang="en-US" sz="1700" dirty="0" err="1">
                <a:solidFill>
                  <a:srgbClr val="FFFFFF"/>
                </a:solidFill>
              </a:rPr>
              <a:t>chế</a:t>
            </a:r>
            <a:r>
              <a:rPr lang="en-US" sz="1700" dirty="0">
                <a:solidFill>
                  <a:srgbClr val="FFFFFF"/>
                </a:solidFill>
              </a:rPr>
              <a:t> </a:t>
            </a:r>
            <a:r>
              <a:rPr lang="en-US" sz="1700" dirty="0" err="1">
                <a:solidFill>
                  <a:srgbClr val="FFFFFF"/>
                </a:solidFill>
              </a:rPr>
              <a:t>tạo</a:t>
            </a:r>
            <a:r>
              <a:rPr lang="en-US" sz="1700" dirty="0">
                <a:solidFill>
                  <a:srgbClr val="FFFFFF"/>
                </a:solidFill>
              </a:rPr>
              <a:t>; </a:t>
            </a:r>
            <a:r>
              <a:rPr lang="en-US" sz="1700" dirty="0" err="1">
                <a:solidFill>
                  <a:srgbClr val="FFFFFF"/>
                </a:solidFill>
              </a:rPr>
              <a:t>nông</a:t>
            </a:r>
            <a:r>
              <a:rPr lang="en-US" sz="1700" dirty="0">
                <a:solidFill>
                  <a:srgbClr val="FFFFFF"/>
                </a:solidFill>
              </a:rPr>
              <a:t> </a:t>
            </a:r>
            <a:r>
              <a:rPr lang="en-US" sz="1700" dirty="0" err="1">
                <a:solidFill>
                  <a:srgbClr val="FFFFFF"/>
                </a:solidFill>
              </a:rPr>
              <a:t>nghiệp</a:t>
            </a:r>
            <a:r>
              <a:rPr lang="en-US" sz="1700" dirty="0">
                <a:solidFill>
                  <a:srgbClr val="FFFFFF"/>
                </a:solidFill>
              </a:rPr>
              <a:t> </a:t>
            </a:r>
            <a:r>
              <a:rPr lang="en-US" sz="1700" dirty="0" err="1">
                <a:solidFill>
                  <a:srgbClr val="FFFFFF"/>
                </a:solidFill>
              </a:rPr>
              <a:t>giá</a:t>
            </a:r>
            <a:r>
              <a:rPr lang="en-US" sz="1700" dirty="0">
                <a:solidFill>
                  <a:srgbClr val="FFFFFF"/>
                </a:solidFill>
              </a:rPr>
              <a:t> </a:t>
            </a:r>
            <a:r>
              <a:rPr lang="en-US" sz="1700" dirty="0" err="1">
                <a:solidFill>
                  <a:srgbClr val="FFFFFF"/>
                </a:solidFill>
              </a:rPr>
              <a:t>trị</a:t>
            </a:r>
            <a:r>
              <a:rPr lang="en-US" sz="1700" dirty="0">
                <a:solidFill>
                  <a:srgbClr val="FFFFFF"/>
                </a:solidFill>
              </a:rPr>
              <a:t> </a:t>
            </a:r>
            <a:r>
              <a:rPr lang="en-US" sz="1700" dirty="0" err="1">
                <a:solidFill>
                  <a:srgbClr val="FFFFFF"/>
                </a:solidFill>
              </a:rPr>
              <a:t>gia</a:t>
            </a:r>
            <a:r>
              <a:rPr lang="en-US" sz="1700" dirty="0">
                <a:solidFill>
                  <a:srgbClr val="FFFFFF"/>
                </a:solidFill>
              </a:rPr>
              <a:t> </a:t>
            </a:r>
            <a:r>
              <a:rPr lang="en-US" sz="1700" dirty="0" err="1">
                <a:solidFill>
                  <a:srgbClr val="FFFFFF"/>
                </a:solidFill>
              </a:rPr>
              <a:t>tăng</a:t>
            </a:r>
            <a:r>
              <a:rPr lang="en-US" sz="1700" dirty="0">
                <a:solidFill>
                  <a:srgbClr val="FFFFFF"/>
                </a:solidFill>
              </a:rPr>
              <a:t> </a:t>
            </a:r>
            <a:r>
              <a:rPr lang="en-US" sz="1700" dirty="0" err="1">
                <a:solidFill>
                  <a:srgbClr val="FFFFFF"/>
                </a:solidFill>
              </a:rPr>
              <a:t>cao</a:t>
            </a:r>
            <a:r>
              <a:rPr lang="en-US" sz="1700" dirty="0">
                <a:solidFill>
                  <a:srgbClr val="FFFFFF"/>
                </a:solidFill>
              </a:rPr>
              <a:t>; </a:t>
            </a:r>
            <a:r>
              <a:rPr lang="en-US" sz="1700" dirty="0" err="1">
                <a:solidFill>
                  <a:srgbClr val="FFFFFF"/>
                </a:solidFill>
              </a:rPr>
              <a:t>dịch</a:t>
            </a:r>
            <a:r>
              <a:rPr lang="en-US" sz="1700" dirty="0">
                <a:solidFill>
                  <a:srgbClr val="FFFFFF"/>
                </a:solidFill>
              </a:rPr>
              <a:t> </a:t>
            </a:r>
            <a:r>
              <a:rPr lang="en-US" sz="1700" dirty="0" err="1">
                <a:solidFill>
                  <a:srgbClr val="FFFFFF"/>
                </a:solidFill>
              </a:rPr>
              <a:t>vụ</a:t>
            </a:r>
            <a:r>
              <a:rPr lang="en-US" sz="1700" dirty="0">
                <a:solidFill>
                  <a:srgbClr val="FFFFFF"/>
                </a:solidFill>
              </a:rPr>
              <a:t> logistic, du </a:t>
            </a:r>
            <a:r>
              <a:rPr lang="en-US" sz="1700" dirty="0" err="1">
                <a:solidFill>
                  <a:srgbClr val="FFFFFF"/>
                </a:solidFill>
              </a:rPr>
              <a:t>lịch</a:t>
            </a:r>
            <a:r>
              <a:rPr lang="en-US" sz="1700" dirty="0">
                <a:solidFill>
                  <a:srgbClr val="FFFFFF"/>
                </a:solidFill>
              </a:rPr>
              <a:t>, </a:t>
            </a:r>
            <a:r>
              <a:rPr lang="en-US" sz="1700" dirty="0" err="1">
                <a:solidFill>
                  <a:srgbClr val="FFFFFF"/>
                </a:solidFill>
              </a:rPr>
              <a:t>giáo</a:t>
            </a:r>
            <a:r>
              <a:rPr lang="en-US" sz="1700" dirty="0">
                <a:solidFill>
                  <a:srgbClr val="FFFFFF"/>
                </a:solidFill>
              </a:rPr>
              <a:t> </a:t>
            </a:r>
            <a:r>
              <a:rPr lang="en-US" sz="1700" dirty="0" err="1">
                <a:solidFill>
                  <a:srgbClr val="FFFFFF"/>
                </a:solidFill>
              </a:rPr>
              <a:t>dục</a:t>
            </a:r>
            <a:r>
              <a:rPr lang="en-US" sz="1700" dirty="0">
                <a:solidFill>
                  <a:srgbClr val="FFFFFF"/>
                </a:solidFill>
              </a:rPr>
              <a:t> </a:t>
            </a:r>
            <a:r>
              <a:rPr lang="en-US" sz="1700" dirty="0" err="1">
                <a:solidFill>
                  <a:srgbClr val="FFFFFF"/>
                </a:solidFill>
              </a:rPr>
              <a:t>và</a:t>
            </a:r>
            <a:r>
              <a:rPr lang="en-US" sz="1700" dirty="0">
                <a:solidFill>
                  <a:srgbClr val="FFFFFF"/>
                </a:solidFill>
              </a:rPr>
              <a:t> </a:t>
            </a:r>
            <a:r>
              <a:rPr lang="en-US" sz="1700" dirty="0" err="1">
                <a:solidFill>
                  <a:srgbClr val="FFFFFF"/>
                </a:solidFill>
              </a:rPr>
              <a:t>đào</a:t>
            </a:r>
            <a:r>
              <a:rPr lang="en-US" sz="1700" dirty="0">
                <a:solidFill>
                  <a:srgbClr val="FFFFFF"/>
                </a:solidFill>
              </a:rPr>
              <a:t> </a:t>
            </a:r>
            <a:r>
              <a:rPr lang="en-US" sz="1700" dirty="0" err="1">
                <a:solidFill>
                  <a:srgbClr val="FFFFFF"/>
                </a:solidFill>
              </a:rPr>
              <a:t>tạo</a:t>
            </a:r>
            <a:r>
              <a:rPr lang="en-US" sz="1700" dirty="0">
                <a:solidFill>
                  <a:srgbClr val="FFFFFF"/>
                </a:solidFill>
              </a:rPr>
              <a:t>, y </a:t>
            </a:r>
            <a:r>
              <a:rPr lang="en-US" sz="1700" dirty="0" err="1">
                <a:solidFill>
                  <a:srgbClr val="FFFFFF"/>
                </a:solidFill>
              </a:rPr>
              <a:t>tế</a:t>
            </a:r>
            <a:r>
              <a:rPr lang="en-US" sz="1700" dirty="0">
                <a:solidFill>
                  <a:srgbClr val="FFFFFF"/>
                </a:solidFill>
              </a:rPr>
              <a:t> </a:t>
            </a:r>
            <a:r>
              <a:rPr lang="en-US" sz="1700" dirty="0" err="1">
                <a:solidFill>
                  <a:srgbClr val="FFFFFF"/>
                </a:solidFill>
              </a:rPr>
              <a:t>chuyên</a:t>
            </a:r>
            <a:r>
              <a:rPr lang="en-US" sz="1700" dirty="0">
                <a:solidFill>
                  <a:srgbClr val="FFFFFF"/>
                </a:solidFill>
              </a:rPr>
              <a:t> </a:t>
            </a:r>
            <a:r>
              <a:rPr lang="en-US" sz="1700" dirty="0" err="1">
                <a:solidFill>
                  <a:srgbClr val="FFFFFF"/>
                </a:solidFill>
              </a:rPr>
              <a:t>sâu</a:t>
            </a:r>
            <a:r>
              <a:rPr lang="en-US" sz="1700" dirty="0">
                <a:solidFill>
                  <a:srgbClr val="FFFFFF"/>
                </a:solidFill>
              </a:rPr>
              <a:t> </a:t>
            </a:r>
            <a:r>
              <a:rPr lang="en-US" sz="1700" dirty="0" err="1">
                <a:solidFill>
                  <a:srgbClr val="FFFFFF"/>
                </a:solidFill>
              </a:rPr>
              <a:t>và</a:t>
            </a:r>
            <a:r>
              <a:rPr lang="en-US" sz="1700" dirty="0">
                <a:solidFill>
                  <a:srgbClr val="FFFFFF"/>
                </a:solidFill>
              </a:rPr>
              <a:t> </a:t>
            </a:r>
            <a:r>
              <a:rPr lang="en-US" sz="1700" dirty="0" err="1">
                <a:solidFill>
                  <a:srgbClr val="FFFFFF"/>
                </a:solidFill>
              </a:rPr>
              <a:t>văn</a:t>
            </a:r>
            <a:r>
              <a:rPr lang="en-US" sz="1700" dirty="0">
                <a:solidFill>
                  <a:srgbClr val="FFFFFF"/>
                </a:solidFill>
              </a:rPr>
              <a:t> </a:t>
            </a:r>
            <a:r>
              <a:rPr lang="en-US" sz="1700" dirty="0" err="1">
                <a:solidFill>
                  <a:srgbClr val="FFFFFF"/>
                </a:solidFill>
              </a:rPr>
              <a:t>hoá</a:t>
            </a:r>
            <a:r>
              <a:rPr lang="en-US" sz="1700" dirty="0">
                <a:solidFill>
                  <a:srgbClr val="FFFFFF"/>
                </a:solidFill>
              </a:rPr>
              <a:t>, </a:t>
            </a:r>
            <a:r>
              <a:rPr lang="en-US" sz="1700" dirty="0" err="1">
                <a:solidFill>
                  <a:srgbClr val="FFFFFF"/>
                </a:solidFill>
              </a:rPr>
              <a:t>thể</a:t>
            </a:r>
            <a:r>
              <a:rPr lang="en-US" sz="1700" dirty="0">
                <a:solidFill>
                  <a:srgbClr val="FFFFFF"/>
                </a:solidFill>
              </a:rPr>
              <a:t> </a:t>
            </a:r>
            <a:r>
              <a:rPr lang="en-US" sz="1700" dirty="0" err="1">
                <a:solidFill>
                  <a:srgbClr val="FFFFFF"/>
                </a:solidFill>
              </a:rPr>
              <a:t>thao</a:t>
            </a:r>
            <a:r>
              <a:rPr lang="en-US" sz="1700" dirty="0">
                <a:solidFill>
                  <a:srgbClr val="FFFFFF"/>
                </a:solidFill>
              </a:rPr>
              <a:t>.</a:t>
            </a:r>
          </a:p>
          <a:p>
            <a:pPr defTabSz="457200">
              <a:lnSpc>
                <a:spcPct val="90000"/>
              </a:lnSpc>
              <a:spcBef>
                <a:spcPct val="20000"/>
              </a:spcBef>
              <a:spcAft>
                <a:spcPts val="600"/>
              </a:spcAft>
              <a:buClr>
                <a:schemeClr val="accent1"/>
              </a:buClr>
              <a:buSzPct val="92000"/>
              <a:buFont typeface="Wingdings 2" panose="05020102010507070707" pitchFamily="18" charset="2"/>
              <a:buChar char=""/>
            </a:pPr>
            <a:endParaRPr lang="en-US" sz="1700" dirty="0">
              <a:solidFill>
                <a:srgbClr val="FFFFFF"/>
              </a:solidFill>
            </a:endParaRPr>
          </a:p>
          <a:p>
            <a:pPr defTabSz="457200">
              <a:lnSpc>
                <a:spcPct val="90000"/>
              </a:lnSpc>
              <a:spcBef>
                <a:spcPct val="20000"/>
              </a:spcBef>
              <a:spcAft>
                <a:spcPts val="600"/>
              </a:spcAft>
              <a:buClr>
                <a:schemeClr val="accent1"/>
              </a:buClr>
              <a:buSzPct val="92000"/>
              <a:buFont typeface="Wingdings 2" panose="05020102010507070707" pitchFamily="18" charset="2"/>
              <a:buChar char=""/>
            </a:pPr>
            <a:r>
              <a:rPr lang="en-US" sz="1700" dirty="0">
                <a:solidFill>
                  <a:srgbClr val="FFFFFF"/>
                </a:solidFill>
              </a:rPr>
              <a:t>Theo </a:t>
            </a:r>
            <a:r>
              <a:rPr lang="en-US" sz="1700" dirty="0" err="1">
                <a:solidFill>
                  <a:srgbClr val="FFFFFF"/>
                </a:solidFill>
              </a:rPr>
              <a:t>dữ</a:t>
            </a:r>
            <a:r>
              <a:rPr lang="en-US" sz="1700" dirty="0">
                <a:solidFill>
                  <a:srgbClr val="FFFFFF"/>
                </a:solidFill>
              </a:rPr>
              <a:t> </a:t>
            </a:r>
            <a:r>
              <a:rPr lang="en-US" sz="1700" dirty="0" err="1">
                <a:solidFill>
                  <a:srgbClr val="FFFFFF"/>
                </a:solidFill>
              </a:rPr>
              <a:t>liệu</a:t>
            </a:r>
            <a:r>
              <a:rPr lang="en-US" sz="1700" dirty="0">
                <a:solidFill>
                  <a:srgbClr val="FFFFFF"/>
                </a:solidFill>
              </a:rPr>
              <a:t> </a:t>
            </a:r>
            <a:r>
              <a:rPr lang="en-US" sz="1700" dirty="0" err="1">
                <a:solidFill>
                  <a:srgbClr val="FFFFFF"/>
                </a:solidFill>
              </a:rPr>
              <a:t>Sáp</a:t>
            </a:r>
            <a:r>
              <a:rPr lang="en-US" sz="1700" dirty="0">
                <a:solidFill>
                  <a:srgbClr val="FFFFFF"/>
                </a:solidFill>
              </a:rPr>
              <a:t> </a:t>
            </a:r>
            <a:r>
              <a:rPr lang="en-US" sz="1700" dirty="0" err="1">
                <a:solidFill>
                  <a:srgbClr val="FFFFFF"/>
                </a:solidFill>
              </a:rPr>
              <a:t>nhập</a:t>
            </a:r>
            <a:r>
              <a:rPr lang="en-US" sz="1700" dirty="0">
                <a:solidFill>
                  <a:srgbClr val="FFFFFF"/>
                </a:solidFill>
              </a:rPr>
              <a:t> </a:t>
            </a:r>
            <a:r>
              <a:rPr lang="en-US" sz="1700" dirty="0" err="1">
                <a:solidFill>
                  <a:srgbClr val="FFFFFF"/>
                </a:solidFill>
              </a:rPr>
              <a:t>tỉnh</a:t>
            </a:r>
            <a:r>
              <a:rPr lang="en-US" sz="1700" dirty="0">
                <a:solidFill>
                  <a:srgbClr val="FFFFFF"/>
                </a:solidFill>
              </a:rPr>
              <a:t>, </a:t>
            </a:r>
            <a:r>
              <a:rPr lang="en-US" sz="1700" dirty="0" err="1">
                <a:solidFill>
                  <a:srgbClr val="FFFFFF"/>
                </a:solidFill>
              </a:rPr>
              <a:t>thành</a:t>
            </a:r>
            <a:r>
              <a:rPr lang="en-US" sz="1700" dirty="0">
                <a:solidFill>
                  <a:srgbClr val="FFFFFF"/>
                </a:solidFill>
              </a:rPr>
              <a:t> Việt Nam 2025, Thanh </a:t>
            </a:r>
            <a:r>
              <a:rPr lang="en-US" sz="1700" dirty="0" err="1">
                <a:solidFill>
                  <a:srgbClr val="FFFFFF"/>
                </a:solidFill>
              </a:rPr>
              <a:t>Hóa</a:t>
            </a:r>
            <a:r>
              <a:rPr lang="en-US" sz="1700" dirty="0">
                <a:solidFill>
                  <a:srgbClr val="FFFFFF"/>
                </a:solidFill>
              </a:rPr>
              <a:t> </a:t>
            </a:r>
            <a:r>
              <a:rPr lang="en-US" sz="1700" dirty="0" err="1">
                <a:solidFill>
                  <a:srgbClr val="FFFFFF"/>
                </a:solidFill>
              </a:rPr>
              <a:t>có</a:t>
            </a:r>
            <a:r>
              <a:rPr lang="en-US" sz="1700" dirty="0">
                <a:solidFill>
                  <a:srgbClr val="FFFFFF"/>
                </a:solidFill>
              </a:rPr>
              <a:t> </a:t>
            </a:r>
            <a:r>
              <a:rPr lang="en-US" sz="1700" dirty="0" err="1">
                <a:solidFill>
                  <a:srgbClr val="FFFFFF"/>
                </a:solidFill>
              </a:rPr>
              <a:t>diện</a:t>
            </a:r>
            <a:r>
              <a:rPr lang="en-US" sz="1700" dirty="0">
                <a:solidFill>
                  <a:srgbClr val="FFFFFF"/>
                </a:solidFill>
              </a:rPr>
              <a:t> </a:t>
            </a:r>
            <a:r>
              <a:rPr lang="en-US" sz="1700" dirty="0" err="1">
                <a:solidFill>
                  <a:srgbClr val="FFFFFF"/>
                </a:solidFill>
              </a:rPr>
              <a:t>tích</a:t>
            </a:r>
            <a:r>
              <a:rPr lang="en-US" sz="1700" dirty="0">
                <a:solidFill>
                  <a:srgbClr val="FFFFFF"/>
                </a:solidFill>
              </a:rPr>
              <a:t>: 11.115 km², </a:t>
            </a:r>
            <a:r>
              <a:rPr lang="en-US" sz="1700" dirty="0" err="1">
                <a:solidFill>
                  <a:srgbClr val="FFFFFF"/>
                </a:solidFill>
              </a:rPr>
              <a:t>xếp</a:t>
            </a:r>
            <a:r>
              <a:rPr lang="en-US" sz="1700" dirty="0">
                <a:solidFill>
                  <a:srgbClr val="FFFFFF"/>
                </a:solidFill>
              </a:rPr>
              <a:t> </a:t>
            </a:r>
            <a:r>
              <a:rPr lang="en-US" sz="1700" dirty="0" err="1">
                <a:solidFill>
                  <a:srgbClr val="FFFFFF"/>
                </a:solidFill>
              </a:rPr>
              <a:t>thứ</a:t>
            </a:r>
            <a:r>
              <a:rPr lang="en-US" sz="1700" dirty="0">
                <a:solidFill>
                  <a:srgbClr val="FFFFFF"/>
                </a:solidFill>
              </a:rPr>
              <a:t> 12; </a:t>
            </a:r>
            <a:r>
              <a:rPr lang="en-US" sz="1700" dirty="0" err="1">
                <a:solidFill>
                  <a:srgbClr val="FFFFFF"/>
                </a:solidFill>
              </a:rPr>
              <a:t>dân</a:t>
            </a:r>
            <a:r>
              <a:rPr lang="en-US" sz="1700" dirty="0">
                <a:solidFill>
                  <a:srgbClr val="FFFFFF"/>
                </a:solidFill>
              </a:rPr>
              <a:t> </a:t>
            </a:r>
            <a:r>
              <a:rPr lang="en-US" sz="1700" dirty="0" err="1">
                <a:solidFill>
                  <a:srgbClr val="FFFFFF"/>
                </a:solidFill>
              </a:rPr>
              <a:t>số</a:t>
            </a:r>
            <a:r>
              <a:rPr lang="en-US" sz="1700" dirty="0">
                <a:solidFill>
                  <a:srgbClr val="FFFFFF"/>
                </a:solidFill>
              </a:rPr>
              <a:t>: 4.324.783 </a:t>
            </a:r>
            <a:r>
              <a:rPr lang="en-US" sz="1700" dirty="0" err="1">
                <a:solidFill>
                  <a:srgbClr val="FFFFFF"/>
                </a:solidFill>
              </a:rPr>
              <a:t>người</a:t>
            </a:r>
            <a:r>
              <a:rPr lang="en-US" sz="1700" dirty="0">
                <a:solidFill>
                  <a:srgbClr val="FFFFFF"/>
                </a:solidFill>
              </a:rPr>
              <a:t>, </a:t>
            </a:r>
            <a:r>
              <a:rPr lang="en-US" sz="1700" dirty="0" err="1">
                <a:solidFill>
                  <a:srgbClr val="FFFFFF"/>
                </a:solidFill>
              </a:rPr>
              <a:t>xếp</a:t>
            </a:r>
            <a:r>
              <a:rPr lang="en-US" sz="1700" dirty="0">
                <a:solidFill>
                  <a:srgbClr val="FFFFFF"/>
                </a:solidFill>
              </a:rPr>
              <a:t> </a:t>
            </a:r>
            <a:r>
              <a:rPr lang="en-US" sz="1700" dirty="0" err="1">
                <a:solidFill>
                  <a:srgbClr val="FFFFFF"/>
                </a:solidFill>
              </a:rPr>
              <a:t>thứ</a:t>
            </a:r>
            <a:r>
              <a:rPr lang="en-US" sz="1700" dirty="0">
                <a:solidFill>
                  <a:srgbClr val="FFFFFF"/>
                </a:solidFill>
              </a:rPr>
              <a:t> 8; GRDP 2024: 316.994.504 </a:t>
            </a:r>
            <a:r>
              <a:rPr lang="en-US" sz="1700" dirty="0" err="1">
                <a:solidFill>
                  <a:srgbClr val="FFFFFF"/>
                </a:solidFill>
              </a:rPr>
              <a:t>triệu</a:t>
            </a:r>
            <a:r>
              <a:rPr lang="en-US" sz="1700" dirty="0">
                <a:solidFill>
                  <a:srgbClr val="FFFFFF"/>
                </a:solidFill>
              </a:rPr>
              <a:t> VNĐ, </a:t>
            </a:r>
            <a:r>
              <a:rPr lang="en-US" sz="1700" dirty="0" err="1">
                <a:solidFill>
                  <a:srgbClr val="FFFFFF"/>
                </a:solidFill>
              </a:rPr>
              <a:t>xếp</a:t>
            </a:r>
            <a:r>
              <a:rPr lang="en-US" sz="1700" dirty="0">
                <a:solidFill>
                  <a:srgbClr val="FFFFFF"/>
                </a:solidFill>
              </a:rPr>
              <a:t> </a:t>
            </a:r>
            <a:r>
              <a:rPr lang="en-US" sz="1700" dirty="0" err="1">
                <a:solidFill>
                  <a:srgbClr val="FFFFFF"/>
                </a:solidFill>
              </a:rPr>
              <a:t>thứ</a:t>
            </a:r>
            <a:r>
              <a:rPr lang="en-US" sz="1700" dirty="0">
                <a:solidFill>
                  <a:srgbClr val="FFFFFF"/>
                </a:solidFill>
              </a:rPr>
              <a:t> 9; </a:t>
            </a:r>
            <a:r>
              <a:rPr lang="en-US" sz="1700" dirty="0" err="1">
                <a:solidFill>
                  <a:srgbClr val="FFFFFF"/>
                </a:solidFill>
              </a:rPr>
              <a:t>thu</a:t>
            </a:r>
            <a:r>
              <a:rPr lang="en-US" sz="1700" dirty="0">
                <a:solidFill>
                  <a:srgbClr val="FFFFFF"/>
                </a:solidFill>
              </a:rPr>
              <a:t> </a:t>
            </a:r>
            <a:r>
              <a:rPr lang="en-US" sz="1700" dirty="0" err="1">
                <a:solidFill>
                  <a:srgbClr val="FFFFFF"/>
                </a:solidFill>
              </a:rPr>
              <a:t>ngân</a:t>
            </a:r>
            <a:r>
              <a:rPr lang="en-US" sz="1700" dirty="0">
                <a:solidFill>
                  <a:srgbClr val="FFFFFF"/>
                </a:solidFill>
              </a:rPr>
              <a:t> </a:t>
            </a:r>
            <a:r>
              <a:rPr lang="en-US" sz="1700" dirty="0" err="1">
                <a:solidFill>
                  <a:srgbClr val="FFFFFF"/>
                </a:solidFill>
              </a:rPr>
              <a:t>sách</a:t>
            </a:r>
            <a:r>
              <a:rPr lang="en-US" sz="1700" dirty="0">
                <a:solidFill>
                  <a:srgbClr val="FFFFFF"/>
                </a:solidFill>
              </a:rPr>
              <a:t> 2024: 56.781.432 </a:t>
            </a:r>
            <a:r>
              <a:rPr lang="en-US" sz="1700" dirty="0" err="1">
                <a:solidFill>
                  <a:srgbClr val="FFFFFF"/>
                </a:solidFill>
              </a:rPr>
              <a:t>triệu</a:t>
            </a:r>
            <a:r>
              <a:rPr lang="en-US" sz="1700" dirty="0">
                <a:solidFill>
                  <a:srgbClr val="FFFFFF"/>
                </a:solidFill>
              </a:rPr>
              <a:t> VNĐ, </a:t>
            </a:r>
            <a:r>
              <a:rPr lang="en-US" sz="1700" dirty="0" err="1">
                <a:solidFill>
                  <a:srgbClr val="FFFFFF"/>
                </a:solidFill>
              </a:rPr>
              <a:t>xếp</a:t>
            </a:r>
            <a:r>
              <a:rPr lang="en-US" sz="1700" dirty="0">
                <a:solidFill>
                  <a:srgbClr val="FFFFFF"/>
                </a:solidFill>
              </a:rPr>
              <a:t> </a:t>
            </a:r>
            <a:r>
              <a:rPr lang="en-US" sz="1700" dirty="0" err="1">
                <a:solidFill>
                  <a:srgbClr val="FFFFFF"/>
                </a:solidFill>
              </a:rPr>
              <a:t>thứ</a:t>
            </a:r>
            <a:r>
              <a:rPr lang="en-US" sz="1700" dirty="0">
                <a:solidFill>
                  <a:srgbClr val="FFFFFF"/>
                </a:solidFill>
              </a:rPr>
              <a:t> 5; </a:t>
            </a:r>
            <a:r>
              <a:rPr lang="en-US" sz="1700" dirty="0" err="1">
                <a:solidFill>
                  <a:srgbClr val="FFFFFF"/>
                </a:solidFill>
              </a:rPr>
              <a:t>thu</a:t>
            </a:r>
            <a:r>
              <a:rPr lang="en-US" sz="1700" dirty="0">
                <a:solidFill>
                  <a:srgbClr val="FFFFFF"/>
                </a:solidFill>
              </a:rPr>
              <a:t> </a:t>
            </a:r>
            <a:r>
              <a:rPr lang="en-US" sz="1700" dirty="0" err="1">
                <a:solidFill>
                  <a:srgbClr val="FFFFFF"/>
                </a:solidFill>
              </a:rPr>
              <a:t>nhập</a:t>
            </a:r>
            <a:r>
              <a:rPr lang="en-US" sz="1700" dirty="0">
                <a:solidFill>
                  <a:srgbClr val="FFFFFF"/>
                </a:solidFill>
              </a:rPr>
              <a:t> </a:t>
            </a:r>
            <a:r>
              <a:rPr lang="en-US" sz="1700" dirty="0" err="1">
                <a:solidFill>
                  <a:srgbClr val="FFFFFF"/>
                </a:solidFill>
              </a:rPr>
              <a:t>bình</a:t>
            </a:r>
            <a:r>
              <a:rPr lang="en-US" sz="1700" dirty="0">
                <a:solidFill>
                  <a:srgbClr val="FFFFFF"/>
                </a:solidFill>
              </a:rPr>
              <a:t> </a:t>
            </a:r>
            <a:r>
              <a:rPr lang="en-US" sz="1700" dirty="0" err="1">
                <a:solidFill>
                  <a:srgbClr val="FFFFFF"/>
                </a:solidFill>
              </a:rPr>
              <a:t>quân</a:t>
            </a:r>
            <a:r>
              <a:rPr lang="en-US" sz="1700" dirty="0">
                <a:solidFill>
                  <a:srgbClr val="FFFFFF"/>
                </a:solidFill>
              </a:rPr>
              <a:t>: 63,50 </a:t>
            </a:r>
            <a:r>
              <a:rPr lang="en-US" sz="1700" dirty="0" err="1">
                <a:solidFill>
                  <a:srgbClr val="FFFFFF"/>
                </a:solidFill>
              </a:rPr>
              <a:t>triệu</a:t>
            </a:r>
            <a:r>
              <a:rPr lang="en-US" sz="1700" dirty="0">
                <a:solidFill>
                  <a:srgbClr val="FFFFFF"/>
                </a:solidFill>
              </a:rPr>
              <a:t> VNĐ/</a:t>
            </a:r>
            <a:r>
              <a:rPr lang="en-US" sz="1700" dirty="0" err="1">
                <a:solidFill>
                  <a:srgbClr val="FFFFFF"/>
                </a:solidFill>
              </a:rPr>
              <a:t>năm</a:t>
            </a:r>
            <a:r>
              <a:rPr lang="en-US" sz="1700" dirty="0">
                <a:solidFill>
                  <a:srgbClr val="FFFFFF"/>
                </a:solidFill>
              </a:rPr>
              <a:t>, </a:t>
            </a:r>
            <a:r>
              <a:rPr lang="en-US" sz="1700" dirty="0" err="1">
                <a:solidFill>
                  <a:srgbClr val="FFFFFF"/>
                </a:solidFill>
              </a:rPr>
              <a:t>xếp</a:t>
            </a:r>
            <a:r>
              <a:rPr lang="en-US" sz="1700" dirty="0">
                <a:solidFill>
                  <a:srgbClr val="FFFFFF"/>
                </a:solidFill>
              </a:rPr>
              <a:t> </a:t>
            </a:r>
            <a:r>
              <a:rPr lang="en-US" sz="1700" dirty="0" err="1">
                <a:solidFill>
                  <a:srgbClr val="FFFFFF"/>
                </a:solidFill>
              </a:rPr>
              <a:t>thứ</a:t>
            </a:r>
            <a:r>
              <a:rPr lang="en-US" sz="1700" dirty="0">
                <a:solidFill>
                  <a:srgbClr val="FFFFFF"/>
                </a:solidFill>
              </a:rPr>
              <a:t> 10.</a:t>
            </a:r>
          </a:p>
        </p:txBody>
      </p:sp>
    </p:spTree>
    <p:extLst>
      <p:ext uri="{BB962C8B-B14F-4D97-AF65-F5344CB8AC3E}">
        <p14:creationId xmlns:p14="http://schemas.microsoft.com/office/powerpoint/2010/main" val="2991812366"/>
      </p:ext>
    </p:extLst>
  </p:cSld>
  <p:clrMapOvr>
    <a:overrideClrMapping bg1="dk1" tx1="lt1" bg2="dk2" tx2="lt2" accent1="accent1" accent2="accent2" accent3="accent3" accent4="accent4" accent5="accent5" accent6="accent6" hlink="hlink" folHlink="folHlink"/>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739"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barn(inVertical)">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9" fill="hold" display="0">
                  <p:stCondLst>
                    <p:cond delay="indefinite"/>
                  </p:stCondLst>
                </p:cTn>
                <p:tgtEl>
                  <p:spTgt spid="4"/>
                </p:tgtEl>
              </p:cMediaNode>
            </p:video>
            <p:seq concurrent="1" nextAc="seek">
              <p:cTn id="20" restart="whenNotActive" fill="hold" evtFilter="cancelBubble" nodeType="interactiveSeq">
                <p:stCondLst>
                  <p:cond evt="onClick" delay="0">
                    <p:tgtEl>
                      <p:spTgt spid="4"/>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4"/>
                                        </p:tgtEl>
                                      </p:cBhvr>
                                    </p:cmd>
                                  </p:childTnLst>
                                </p:cTn>
                              </p:par>
                            </p:childTnLst>
                          </p:cTn>
                        </p:par>
                      </p:childTnLst>
                    </p:cTn>
                  </p:par>
                </p:childTnLst>
              </p:cTn>
              <p:nextCondLst>
                <p:cond evt="onClick" delay="0">
                  <p:tgtEl>
                    <p:spTgt spid="4"/>
                  </p:tgtEl>
                </p:cond>
              </p:nextCondLst>
            </p:seq>
          </p:childTnLst>
        </p:cTn>
      </p:par>
    </p:tnLst>
    <p:bldLst>
      <p:bldP spid="2"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6" name="Rectangle 15">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8" name="Rectangle 17">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0" name="Rectangle 19">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 name="Title 1">
            <a:extLst>
              <a:ext uri="{FF2B5EF4-FFF2-40B4-BE49-F238E27FC236}">
                <a16:creationId xmlns:a16="http://schemas.microsoft.com/office/drawing/2014/main" id="{F8EEFEE2-6665-2777-C80E-096DECCBCCA4}"/>
              </a:ext>
            </a:extLst>
          </p:cNvPr>
          <p:cNvSpPr>
            <a:spLocks noGrp="1"/>
          </p:cNvSpPr>
          <p:nvPr>
            <p:ph type="title"/>
          </p:nvPr>
        </p:nvSpPr>
        <p:spPr>
          <a:xfrm>
            <a:off x="601255" y="702155"/>
            <a:ext cx="3409783" cy="1249557"/>
          </a:xfrm>
        </p:spPr>
        <p:txBody>
          <a:bodyPr>
            <a:normAutofit/>
          </a:bodyPr>
          <a:lstStyle/>
          <a:p>
            <a:pPr>
              <a:lnSpc>
                <a:spcPct val="90000"/>
              </a:lnSpc>
            </a:pP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Thành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Nhà</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Hồ</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(Di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sản</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văn</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hóa</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thế</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ID" b="1" dirty="0" err="1">
                <a:solidFill>
                  <a:srgbClr val="FFFFFF"/>
                </a:solidFill>
                <a:latin typeface="Tahoma" panose="020B0604030504040204" pitchFamily="34" charset="0"/>
                <a:ea typeface="Tahoma" panose="020B0604030504040204" pitchFamily="34" charset="0"/>
                <a:cs typeface="Tahoma" panose="020B0604030504040204" pitchFamily="34" charset="0"/>
              </a:rPr>
              <a:t>giới</a:t>
            </a:r>
            <a:r>
              <a:rPr lang="en-ID" b="1" dirty="0">
                <a:solidFill>
                  <a:srgbClr val="FFFFFF"/>
                </a:solidFill>
                <a:latin typeface="Tahoma" panose="020B0604030504040204" pitchFamily="34" charset="0"/>
                <a:ea typeface="Tahoma" panose="020B0604030504040204" pitchFamily="34" charset="0"/>
                <a:cs typeface="Tahoma" panose="020B0604030504040204" pitchFamily="34" charset="0"/>
              </a:rPr>
              <a:t>)</a:t>
            </a:r>
          </a:p>
        </p:txBody>
      </p:sp>
      <p:sp>
        <p:nvSpPr>
          <p:cNvPr id="9" name="Content Placeholder 8">
            <a:extLst>
              <a:ext uri="{FF2B5EF4-FFF2-40B4-BE49-F238E27FC236}">
                <a16:creationId xmlns:a16="http://schemas.microsoft.com/office/drawing/2014/main" id="{B6A4E8D9-8CA9-098C-8F5A-974DF5617E15}"/>
              </a:ext>
            </a:extLst>
          </p:cNvPr>
          <p:cNvSpPr>
            <a:spLocks noGrp="1"/>
          </p:cNvSpPr>
          <p:nvPr>
            <p:ph idx="1"/>
          </p:nvPr>
        </p:nvSpPr>
        <p:spPr>
          <a:xfrm>
            <a:off x="601255" y="2177142"/>
            <a:ext cx="3409782" cy="3823607"/>
          </a:xfrm>
        </p:spPr>
        <p:txBody>
          <a:bodyPr>
            <a:normAutofit/>
          </a:bodyPr>
          <a:lstStyle/>
          <a:p>
            <a:r>
              <a:rPr lang="vi-VN" b="1" dirty="0"/>
              <a:t>Thành Nhà Hồ là di tích lịch sử được xây dưới triều Trần. Đây là một trong những tòa thành lũy bằng đá hiếm hoi còn sót lại trên thế giới và cũng là điểm du lịch rất được yêu thích tại Thanh Hoá.</a:t>
            </a:r>
            <a:endParaRPr lang="en-US" dirty="0">
              <a:solidFill>
                <a:srgbClr val="FFFFFF"/>
              </a:solidFill>
            </a:endParaRPr>
          </a:p>
        </p:txBody>
      </p:sp>
      <p:pic>
        <p:nvPicPr>
          <p:cNvPr id="5" name="Content Placeholder 4" descr="A stone archway with a few people on it&#10;&#10;AI-generated content may be incorrect.">
            <a:extLst>
              <a:ext uri="{FF2B5EF4-FFF2-40B4-BE49-F238E27FC236}">
                <a16:creationId xmlns:a16="http://schemas.microsoft.com/office/drawing/2014/main" id="{1B56436E-C39C-D52F-8A6D-0DEC4E4D0C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2231" y="1507473"/>
            <a:ext cx="6831503" cy="3825641"/>
          </a:xfrm>
          <a:prstGeom prst="rect">
            <a:avLst/>
          </a:prstGeom>
        </p:spPr>
      </p:pic>
    </p:spTree>
    <p:extLst>
      <p:ext uri="{BB962C8B-B14F-4D97-AF65-F5344CB8AC3E}">
        <p14:creationId xmlns:p14="http://schemas.microsoft.com/office/powerpoint/2010/main" val="1224637396"/>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1000"/>
                                        <p:tgtEl>
                                          <p:spTgt spid="9">
                                            <p:txEl>
                                              <p:pRg st="0" end="0"/>
                                            </p:txEl>
                                          </p:spTgt>
                                        </p:tgtEl>
                                      </p:cBhvr>
                                    </p:animEffect>
                                    <p:anim calcmode="lin" valueType="num">
                                      <p:cBhvr>
                                        <p:cTn id="14"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useBgFill="1">
        <p:nvSpPr>
          <p:cNvPr id="18" name="Rectangle 17">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oat on the beach&#10;&#10;AI-generated content may be incorrect.">
            <a:extLst>
              <a:ext uri="{FF2B5EF4-FFF2-40B4-BE49-F238E27FC236}">
                <a16:creationId xmlns:a16="http://schemas.microsoft.com/office/drawing/2014/main" id="{B00197F2-DF17-15A2-1046-1DF4BF23936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9091" t="23391"/>
          <a:stretch>
            <a:fillRect/>
          </a:stretch>
        </p:blipFill>
        <p:spPr>
          <a:xfrm>
            <a:off x="20" y="0"/>
            <a:ext cx="12191980" cy="6857990"/>
          </a:xfrm>
          <a:prstGeom prst="rect">
            <a:avLst/>
          </a:prstGeom>
        </p:spPr>
      </p:pic>
      <p:sp>
        <p:nvSpPr>
          <p:cNvPr id="20" name="Rectangle 19">
            <a:extLst>
              <a:ext uri="{FF2B5EF4-FFF2-40B4-BE49-F238E27FC236}">
                <a16:creationId xmlns:a16="http://schemas.microsoft.com/office/drawing/2014/main" id="{D695E25C-06E7-4082-BE92-B571B616B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285571"/>
            <a:ext cx="1126540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1">
            <a:extLst>
              <a:ext uri="{FF2B5EF4-FFF2-40B4-BE49-F238E27FC236}">
                <a16:creationId xmlns:a16="http://schemas.microsoft.com/office/drawing/2014/main" id="{E64BD7DF-F4BB-427F-B4F6-6DC83A59AA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341F63E-835D-85EE-1AF9-9C85DD811BF2}"/>
              </a:ext>
            </a:extLst>
          </p:cNvPr>
          <p:cNvSpPr>
            <a:spLocks noGrp="1"/>
          </p:cNvSpPr>
          <p:nvPr>
            <p:ph type="title"/>
          </p:nvPr>
        </p:nvSpPr>
        <p:spPr>
          <a:xfrm>
            <a:off x="617260" y="4428057"/>
            <a:ext cx="10965141" cy="895244"/>
          </a:xfrm>
        </p:spPr>
        <p:txBody>
          <a:bodyPr vert="horz" lIns="91440" tIns="45720" rIns="91440" bIns="45720" rtlCol="0" anchor="b">
            <a:normAutofit/>
          </a:bodyPr>
          <a:lstStyle/>
          <a:p>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Biển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Sầm</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Sơn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nổi</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tiếng</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nghỉ</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mát</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a:t>
            </a:r>
          </a:p>
        </p:txBody>
      </p:sp>
      <p:sp>
        <p:nvSpPr>
          <p:cNvPr id="6" name="TextBox 5">
            <a:extLst>
              <a:ext uri="{FF2B5EF4-FFF2-40B4-BE49-F238E27FC236}">
                <a16:creationId xmlns:a16="http://schemas.microsoft.com/office/drawing/2014/main" id="{51AD629D-8AA6-0C86-86FE-20C7BBC47BCC}"/>
              </a:ext>
            </a:extLst>
          </p:cNvPr>
          <p:cNvSpPr txBox="1"/>
          <p:nvPr/>
        </p:nvSpPr>
        <p:spPr>
          <a:xfrm>
            <a:off x="617260" y="5395267"/>
            <a:ext cx="9727789" cy="923330"/>
          </a:xfrm>
          <a:prstGeom prst="rect">
            <a:avLst/>
          </a:prstGeom>
          <a:noFill/>
        </p:spPr>
        <p:txBody>
          <a:bodyPr wrap="square" rtlCol="0">
            <a:spAutoFit/>
          </a:bodyPr>
          <a:lstStyle/>
          <a:p>
            <a:r>
              <a:rPr lang="vi-VN" dirty="0"/>
              <a:t>Biển Sầm Sơn là một bãi biển nổi tiếng và đông khách ở tỉnh Thanh Hóa, cách trung tâm thành phố Thanh Hóa khoảng 16 km, được khai thác từ năm 1906. Bãi biển dài gần 6 km, với cát mịn, sóng vừa phải và nước biển trong xanh.</a:t>
            </a:r>
            <a:endParaRPr lang="en-ID" dirty="0"/>
          </a:p>
        </p:txBody>
      </p:sp>
    </p:spTree>
    <p:extLst>
      <p:ext uri="{BB962C8B-B14F-4D97-AF65-F5344CB8AC3E}">
        <p14:creationId xmlns:p14="http://schemas.microsoft.com/office/powerpoint/2010/main" val="607768083"/>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mph" presetSubtype="0" fill="hold" grpId="0" nodeType="clickEffect">
                                  <p:stCondLst>
                                    <p:cond delay="0"/>
                                  </p:stCondLst>
                                  <p:iterate type="lt">
                                    <p:tmPct val="4000"/>
                                  </p:iterate>
                                  <p:childTnLst>
                                    <p:set>
                                      <p:cBhvr override="childStyle">
                                        <p:cTn id="6" dur="500" fill="hold"/>
                                        <p:tgtEl>
                                          <p:spTgt spid="2"/>
                                        </p:tgtEl>
                                        <p:attrNameLst>
                                          <p:attrName>style.color</p:attrName>
                                        </p:attrNameLst>
                                      </p:cBhvr>
                                      <p:to>
                                        <p:clrVal>
                                          <a:schemeClr val="accent2"/>
                                        </p:clrVal>
                                      </p:to>
                                    </p:set>
                                    <p:set>
                                      <p:cBhvr>
                                        <p:cTn id="7" dur="500" fill="hold"/>
                                        <p:tgtEl>
                                          <p:spTgt spid="2"/>
                                        </p:tgtEl>
                                        <p:attrNameLst>
                                          <p:attrName>fillcolor</p:attrName>
                                        </p:attrNameLst>
                                      </p:cBhvr>
                                      <p:to>
                                        <p:clrVal>
                                          <a:schemeClr val="accent2"/>
                                        </p:clrVal>
                                      </p:to>
                                    </p:set>
                                    <p:set>
                                      <p:cBhvr>
                                        <p:cTn id="8" dur="500" fill="hold"/>
                                        <p:tgtEl>
                                          <p:spTgt spid="2"/>
                                        </p:tgtEl>
                                        <p:attrNameLst>
                                          <p:attrName>fill.type</p:attrName>
                                        </p:attrNameLst>
                                      </p:cBhvr>
                                      <p:to>
                                        <p:strVal val="solid"/>
                                      </p:to>
                                    </p:set>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1BB56EB9-078F-4952-AC1F-149C7A0AE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3772EE4-ED5E-4D3A-A306-B22CF86678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601200"/>
            <a:ext cx="3703320" cy="578936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D6A3D5D5-B58D-6345-1204-06F09B38B29E}"/>
              </a:ext>
            </a:extLst>
          </p:cNvPr>
          <p:cNvSpPr>
            <a:spLocks noGrp="1"/>
          </p:cNvSpPr>
          <p:nvPr>
            <p:ph type="title"/>
          </p:nvPr>
        </p:nvSpPr>
        <p:spPr>
          <a:xfrm>
            <a:off x="672280" y="944752"/>
            <a:ext cx="3259016" cy="1462692"/>
          </a:xfrm>
        </p:spPr>
        <p:txBody>
          <a:bodyPr vert="horz" lIns="91440" tIns="45720" rIns="91440" bIns="45720" rtlCol="0" anchor="b">
            <a:normAutofit fontScale="90000"/>
          </a:bodyPr>
          <a:lstStyle/>
          <a:p>
            <a:pPr algn="ctr"/>
            <a:r>
              <a:rPr lang="en-US" sz="3600" b="1" kern="1200" cap="all" dirty="0" err="1">
                <a:solidFill>
                  <a:srgbClr val="FFFFFF"/>
                </a:solidFill>
                <a:latin typeface="Tahoma" panose="020B0604030504040204" pitchFamily="34" charset="0"/>
                <a:ea typeface="Tahoma" panose="020B0604030504040204" pitchFamily="34" charset="0"/>
                <a:cs typeface="Tahoma" panose="020B0604030504040204" pitchFamily="34" charset="0"/>
              </a:rPr>
              <a:t>Suối</a:t>
            </a:r>
            <a:r>
              <a:rPr lang="en-US" sz="3600" b="1" kern="1200" cap="all"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3600" b="1" kern="1200" cap="all" dirty="0" err="1">
                <a:solidFill>
                  <a:srgbClr val="FFFFFF"/>
                </a:solidFill>
                <a:latin typeface="Tahoma" panose="020B0604030504040204" pitchFamily="34" charset="0"/>
                <a:ea typeface="Tahoma" panose="020B0604030504040204" pitchFamily="34" charset="0"/>
                <a:cs typeface="Tahoma" panose="020B0604030504040204" pitchFamily="34" charset="0"/>
              </a:rPr>
              <a:t>cá</a:t>
            </a:r>
            <a:r>
              <a:rPr lang="en-US" sz="3600" b="1" kern="1200" cap="all"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3600" b="1" kern="1200" cap="all" dirty="0" err="1">
                <a:solidFill>
                  <a:srgbClr val="FFFFFF"/>
                </a:solidFill>
                <a:latin typeface="Tahoma" panose="020B0604030504040204" pitchFamily="34" charset="0"/>
                <a:ea typeface="Tahoma" panose="020B0604030504040204" pitchFamily="34" charset="0"/>
                <a:cs typeface="Tahoma" panose="020B0604030504040204" pitchFamily="34" charset="0"/>
              </a:rPr>
              <a:t>thần</a:t>
            </a:r>
            <a:r>
              <a:rPr lang="en-US" sz="3600" b="1" kern="1200" cap="all"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3600" b="1" kern="1200" cap="all" dirty="0" err="1">
                <a:solidFill>
                  <a:srgbClr val="FFFFFF"/>
                </a:solidFill>
                <a:latin typeface="Tahoma" panose="020B0604030504040204" pitchFamily="34" charset="0"/>
                <a:ea typeface="Tahoma" panose="020B0604030504040204" pitchFamily="34" charset="0"/>
                <a:cs typeface="Tahoma" panose="020B0604030504040204" pitchFamily="34" charset="0"/>
              </a:rPr>
              <a:t>Cẩm</a:t>
            </a:r>
            <a:r>
              <a:rPr lang="en-US" sz="3600" b="1" kern="1200" cap="all" dirty="0">
                <a:solidFill>
                  <a:srgbClr val="FFFFFF"/>
                </a:solidFill>
                <a:latin typeface="Tahoma" panose="020B0604030504040204" pitchFamily="34" charset="0"/>
                <a:ea typeface="Tahoma" panose="020B0604030504040204" pitchFamily="34" charset="0"/>
                <a:cs typeface="Tahoma" panose="020B0604030504040204" pitchFamily="34" charset="0"/>
              </a:rPr>
              <a:t> Lương</a:t>
            </a:r>
          </a:p>
        </p:txBody>
      </p:sp>
      <p:sp>
        <p:nvSpPr>
          <p:cNvPr id="66" name="Rectangle 65">
            <a:extLst>
              <a:ext uri="{FF2B5EF4-FFF2-40B4-BE49-F238E27FC236}">
                <a16:creationId xmlns:a16="http://schemas.microsoft.com/office/drawing/2014/main" id="{10058680-D07C-4893-B2B7-91543F18A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68" name="Rectangle 67">
            <a:extLst>
              <a:ext uri="{FF2B5EF4-FFF2-40B4-BE49-F238E27FC236}">
                <a16:creationId xmlns:a16="http://schemas.microsoft.com/office/drawing/2014/main" id="{7B42427A-0A1F-4A55-8705-D9179F1E0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70" name="Rectangle 69">
            <a:extLst>
              <a:ext uri="{FF2B5EF4-FFF2-40B4-BE49-F238E27FC236}">
                <a16:creationId xmlns:a16="http://schemas.microsoft.com/office/drawing/2014/main" id="{EE54A6FE-D8CB-48A3-900B-053D4EBD3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TextBox 10">
            <a:extLst>
              <a:ext uri="{FF2B5EF4-FFF2-40B4-BE49-F238E27FC236}">
                <a16:creationId xmlns:a16="http://schemas.microsoft.com/office/drawing/2014/main" id="{386DDCCA-31DA-93AD-4030-35FE57B9F0BC}"/>
              </a:ext>
            </a:extLst>
          </p:cNvPr>
          <p:cNvSpPr txBox="1"/>
          <p:nvPr/>
        </p:nvSpPr>
        <p:spPr>
          <a:xfrm>
            <a:off x="671513" y="2536031"/>
            <a:ext cx="3123783" cy="3671936"/>
          </a:xfrm>
          <a:prstGeom prst="rect">
            <a:avLst/>
          </a:prstGeom>
        </p:spPr>
        <p:txBody>
          <a:bodyPr vert="horz" lIns="91440" tIns="45720" rIns="91440" bIns="45720" rtlCol="0" anchor="t">
            <a:normAutofit/>
          </a:bodyPr>
          <a:lstStyle/>
          <a:p>
            <a:pPr algn="ctr" defTabSz="457200">
              <a:spcBef>
                <a:spcPct val="20000"/>
              </a:spcBef>
              <a:spcAft>
                <a:spcPts val="600"/>
              </a:spcAft>
              <a:buClr>
                <a:schemeClr val="accent1"/>
              </a:buClr>
              <a:buSzPct val="92000"/>
              <a:buFont typeface="Wingdings 2" panose="05020102010507070707" pitchFamily="18" charset="2"/>
              <a:buChar char=""/>
            </a:pP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Suối</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cá</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thần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Cẩm</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Lương (hay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còn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có</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tên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gọi</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khác</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là</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suối</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cá</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thần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làng</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Ngọc)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gắn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liền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với</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truyền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thuyết</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về</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thần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Rắn</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xa </a:t>
            </a:r>
            <a:r>
              <a:rPr lang="en-US" sz="2000" b="1" dirty="0" err="1">
                <a:solidFill>
                  <a:srgbClr val="FFFFFF"/>
                </a:solidFill>
                <a:latin typeface="Tahoma" panose="020B0604030504040204" pitchFamily="34" charset="0"/>
                <a:ea typeface="Tahoma" panose="020B0604030504040204" pitchFamily="34" charset="0"/>
                <a:cs typeface="Tahoma" panose="020B0604030504040204" pitchFamily="34" charset="0"/>
              </a:rPr>
              <a:t>xưa</a:t>
            </a:r>
            <a:r>
              <a:rPr lang="en-US" sz="2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p>
        </p:txBody>
      </p:sp>
      <p:pic>
        <p:nvPicPr>
          <p:cNvPr id="19" name="Content Placeholder 18" descr="A fish swimming in a river&#10;&#10;AI-generated content may be incorrect.">
            <a:extLst>
              <a:ext uri="{FF2B5EF4-FFF2-40B4-BE49-F238E27FC236}">
                <a16:creationId xmlns:a16="http://schemas.microsoft.com/office/drawing/2014/main" id="{13EF4939-9CFB-73B8-431A-7F15CD62D83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14" r="18478" b="-2"/>
          <a:stretch>
            <a:fillRect/>
          </a:stretch>
        </p:blipFill>
        <p:spPr>
          <a:xfrm>
            <a:off x="4241830" y="601200"/>
            <a:ext cx="7503636" cy="5789365"/>
          </a:xfrm>
          <a:prstGeom prst="rect">
            <a:avLst/>
          </a:prstGeom>
        </p:spPr>
      </p:pic>
    </p:spTree>
    <p:extLst>
      <p:ext uri="{BB962C8B-B14F-4D97-AF65-F5344CB8AC3E}">
        <p14:creationId xmlns:p14="http://schemas.microsoft.com/office/powerpoint/2010/main" val="1785303801"/>
      </p:ext>
    </p:extLst>
  </p:cSld>
  <p:clrMapOvr>
    <a:overrideClrMapping bg1="dk1" tx1="lt1" bg2="dk2" tx2="lt2" accent1="accent1" accent2="accent2" accent3="accent3" accent4="accent4" accent5="accent5" accent6="accent6" hlink="hlink" folHlink="folHlink"/>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8DD2392-397B-48BF-BEFA-EA1FB881C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waterfall in the forest&#10;&#10;AI-generated content may be incorrect.">
            <a:extLst>
              <a:ext uri="{FF2B5EF4-FFF2-40B4-BE49-F238E27FC236}">
                <a16:creationId xmlns:a16="http://schemas.microsoft.com/office/drawing/2014/main" id="{7AA1F504-068F-0E42-75B3-DB98875D94DE}"/>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t="13043" b="30707"/>
          <a:stretch>
            <a:fillRect/>
          </a:stretch>
        </p:blipFill>
        <p:spPr>
          <a:xfrm>
            <a:off x="0" y="0"/>
            <a:ext cx="12191980" cy="6857990"/>
          </a:xfrm>
          <a:prstGeom prst="rect">
            <a:avLst/>
          </a:prstGeom>
        </p:spPr>
      </p:pic>
      <p:sp>
        <p:nvSpPr>
          <p:cNvPr id="2" name="Title 1">
            <a:extLst>
              <a:ext uri="{FF2B5EF4-FFF2-40B4-BE49-F238E27FC236}">
                <a16:creationId xmlns:a16="http://schemas.microsoft.com/office/drawing/2014/main" id="{648A2AF2-FD65-D5A9-5027-265DF4A0DE5D}"/>
              </a:ext>
            </a:extLst>
          </p:cNvPr>
          <p:cNvSpPr>
            <a:spLocks noGrp="1"/>
          </p:cNvSpPr>
          <p:nvPr>
            <p:ph type="title"/>
          </p:nvPr>
        </p:nvSpPr>
        <p:spPr>
          <a:xfrm>
            <a:off x="1023870" y="702156"/>
            <a:ext cx="10144260" cy="1013800"/>
          </a:xfrm>
        </p:spPr>
        <p:txBody>
          <a:bodyPr>
            <a:normAutofit/>
          </a:bodyPr>
          <a:lstStyle/>
          <a:p>
            <a:r>
              <a:rPr lang="en-ID" sz="3600" b="1" dirty="0" err="1">
                <a:solidFill>
                  <a:schemeClr val="tx1"/>
                </a:solidFill>
                <a:latin typeface="Tahoma" panose="020B0604030504040204" pitchFamily="34" charset="0"/>
                <a:ea typeface="Tahoma" panose="020B0604030504040204" pitchFamily="34" charset="0"/>
                <a:cs typeface="Tahoma" panose="020B0604030504040204" pitchFamily="34" charset="0"/>
              </a:rPr>
              <a:t>Thác</a:t>
            </a:r>
            <a:r>
              <a:rPr lang="en-ID" sz="3600" b="1" dirty="0">
                <a:solidFill>
                  <a:schemeClr val="tx1"/>
                </a:solidFill>
                <a:latin typeface="Tahoma" panose="020B0604030504040204" pitchFamily="34" charset="0"/>
                <a:ea typeface="Tahoma" panose="020B0604030504040204" pitchFamily="34" charset="0"/>
                <a:cs typeface="Tahoma" panose="020B0604030504040204" pitchFamily="34" charset="0"/>
              </a:rPr>
              <a:t> </a:t>
            </a:r>
            <a:r>
              <a:rPr lang="en-ID" sz="3600" b="1" dirty="0" err="1">
                <a:solidFill>
                  <a:schemeClr val="tx1"/>
                </a:solidFill>
                <a:latin typeface="Tahoma" panose="020B0604030504040204" pitchFamily="34" charset="0"/>
                <a:ea typeface="Tahoma" panose="020B0604030504040204" pitchFamily="34" charset="0"/>
                <a:cs typeface="Tahoma" panose="020B0604030504040204" pitchFamily="34" charset="0"/>
              </a:rPr>
              <a:t>Mây</a:t>
            </a:r>
            <a:r>
              <a:rPr lang="en-ID" sz="3600" b="1" dirty="0">
                <a:solidFill>
                  <a:schemeClr val="tx1"/>
                </a:solidFill>
                <a:latin typeface="Tahoma" panose="020B0604030504040204" pitchFamily="34" charset="0"/>
                <a:ea typeface="Tahoma" panose="020B0604030504040204" pitchFamily="34" charset="0"/>
                <a:cs typeface="Tahoma" panose="020B0604030504040204" pitchFamily="34" charset="0"/>
              </a:rPr>
              <a:t> (Thạch Thành)</a:t>
            </a:r>
          </a:p>
        </p:txBody>
      </p:sp>
      <p:sp>
        <p:nvSpPr>
          <p:cNvPr id="9" name="Content Placeholder 8">
            <a:extLst>
              <a:ext uri="{FF2B5EF4-FFF2-40B4-BE49-F238E27FC236}">
                <a16:creationId xmlns:a16="http://schemas.microsoft.com/office/drawing/2014/main" id="{62024BCD-5C33-D80E-222D-F687CB119406}"/>
              </a:ext>
            </a:extLst>
          </p:cNvPr>
          <p:cNvSpPr>
            <a:spLocks noGrp="1"/>
          </p:cNvSpPr>
          <p:nvPr>
            <p:ph idx="1"/>
          </p:nvPr>
        </p:nvSpPr>
        <p:spPr>
          <a:xfrm>
            <a:off x="965199" y="2180496"/>
            <a:ext cx="10261602" cy="3678303"/>
          </a:xfrm>
        </p:spPr>
        <p:txBody>
          <a:bodyPr>
            <a:normAutofit/>
          </a:bodyPr>
          <a:lstStyle/>
          <a:p>
            <a:r>
              <a:rPr lang="vi-VN" sz="1800" dirty="0"/>
              <a:t>Theo truyền thuyết, trước đây, địa điểm này là một dòng thác trong vắt, êm ả và hiền hoà. Bỗng một ngày có 9 nàng tiên bay qua đây, dừng chân xuống tắm. Khi các nàng tiên đang tắm, Ngọc Hoàng ra lệnh gọi về. Nhận được lệnh, 9 nàng tiên đã vội vã trở về trời và để lại 9 dấu chân, trở thành 9 bậc thác ngày nay.</a:t>
            </a:r>
          </a:p>
          <a:p>
            <a:r>
              <a:rPr lang="vi-VN" sz="1800" dirty="0"/>
              <a:t>Theo lời kể của người dân địa phương, những đôi lứa đang yêu nhau cùng tắm tại thác “Chín bậc tình yêu” thì tình yêu sẽ ngày càng mặn nồng, nhanh chóng nên duyên vợ chồng. Ngoài chín bậc thác chính, thác Mây còn có các bậc thác cha, thác mẹ và thác con.</a:t>
            </a:r>
          </a:p>
          <a:p>
            <a:r>
              <a:rPr lang="vi-VN" sz="1800" dirty="0"/>
              <a:t>Hai bên ngọn thác là những cây cổ thụ to lớn, toả bóng mát quanh năm. Thác Mây Thanh Hóa có nước quanh năm. Tuy nhiên, từ tháng 8 trở đi là khoảng thời gian đẹp nhất. Lúc này, ngọn thác nhiều nước, tràn đầy sức sống như người con gái Mường đang độ xuân thì.</a:t>
            </a:r>
          </a:p>
          <a:p>
            <a:endParaRPr lang="en-US" dirty="0"/>
          </a:p>
        </p:txBody>
      </p:sp>
    </p:spTree>
    <p:extLst>
      <p:ext uri="{BB962C8B-B14F-4D97-AF65-F5344CB8AC3E}">
        <p14:creationId xmlns:p14="http://schemas.microsoft.com/office/powerpoint/2010/main" val="40337274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9">
                                            <p:txEl>
                                              <p:pRg st="0" end="0"/>
                                            </p:txEl>
                                          </p:spTgt>
                                        </p:tgtEl>
                                        <p:attrNameLst>
                                          <p:attrName>style.visibility</p:attrName>
                                        </p:attrNameLst>
                                      </p:cBhvr>
                                      <p:to>
                                        <p:strVal val="visible"/>
                                      </p:to>
                                    </p:set>
                                    <p:animEffect transition="in" filter="barn(inVertical)">
                                      <p:cBhvr>
                                        <p:cTn id="14" dur="500"/>
                                        <p:tgtEl>
                                          <p:spTgt spid="9">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9">
                                            <p:txEl>
                                              <p:pRg st="1" end="1"/>
                                            </p:txEl>
                                          </p:spTgt>
                                        </p:tgtEl>
                                        <p:attrNameLst>
                                          <p:attrName>style.visibility</p:attrName>
                                        </p:attrNameLst>
                                      </p:cBhvr>
                                      <p:to>
                                        <p:strVal val="visible"/>
                                      </p:to>
                                    </p:set>
                                    <p:animEffect transition="in" filter="barn(inVertical)">
                                      <p:cBhvr>
                                        <p:cTn id="19" dur="500"/>
                                        <p:tgtEl>
                                          <p:spTgt spid="9">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6" presetClass="entr" presetSubtype="21" fill="hold" grpId="0" nodeType="clickEffect">
                                  <p:stCondLst>
                                    <p:cond delay="0"/>
                                  </p:stCondLst>
                                  <p:childTnLst>
                                    <p:set>
                                      <p:cBhvr>
                                        <p:cTn id="23" dur="1" fill="hold">
                                          <p:stCondLst>
                                            <p:cond delay="0"/>
                                          </p:stCondLst>
                                        </p:cTn>
                                        <p:tgtEl>
                                          <p:spTgt spid="9">
                                            <p:txEl>
                                              <p:pRg st="2" end="2"/>
                                            </p:txEl>
                                          </p:spTgt>
                                        </p:tgtEl>
                                        <p:attrNameLst>
                                          <p:attrName>style.visibility</p:attrName>
                                        </p:attrNameLst>
                                      </p:cBhvr>
                                      <p:to>
                                        <p:strVal val="visible"/>
                                      </p:to>
                                    </p:set>
                                    <p:animEffect transition="in" filter="barn(inVertical)">
                                      <p:cBhvr>
                                        <p:cTn id="24"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6C8E6EB-4C59-429B-97E4-72A058CFC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2" name="Rectangle 11">
            <a:extLst>
              <a:ext uri="{FF2B5EF4-FFF2-40B4-BE49-F238E27FC236}">
                <a16:creationId xmlns:a16="http://schemas.microsoft.com/office/drawing/2014/main" id="{B5B90362-AFCC-46A9-B41C-A257A8C5B3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4" name="Rectangle 13">
            <a:extLst>
              <a:ext uri="{FF2B5EF4-FFF2-40B4-BE49-F238E27FC236}">
                <a16:creationId xmlns:a16="http://schemas.microsoft.com/office/drawing/2014/main" id="{F71EF7F1-38BA-471D-8CD4-2A9AE8E35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16" name="Rectangle 15">
            <a:extLst>
              <a:ext uri="{FF2B5EF4-FFF2-40B4-BE49-F238E27FC236}">
                <a16:creationId xmlns:a16="http://schemas.microsoft.com/office/drawing/2014/main" id="{C0524398-BFB4-4C4A-8317-83B8729F9B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pic>
        <p:nvPicPr>
          <p:cNvPr id="5" name="Content Placeholder 4" descr="A landscape with mountains and trees&#10;&#10;AI-generated content may be incorrect.">
            <a:extLst>
              <a:ext uri="{FF2B5EF4-FFF2-40B4-BE49-F238E27FC236}">
                <a16:creationId xmlns:a16="http://schemas.microsoft.com/office/drawing/2014/main" id="{9F931370-D0B4-B5C7-B32A-EB459D370FB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 y="-22"/>
            <a:ext cx="12191997" cy="6858022"/>
          </a:xfrm>
          <a:prstGeom prst="rect">
            <a:avLst/>
          </a:prstGeom>
        </p:spPr>
      </p:pic>
      <p:sp>
        <p:nvSpPr>
          <p:cNvPr id="18" name="Rectangle 17">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397938" y="1397930"/>
            <a:ext cx="6858003" cy="4062128"/>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37374" y="1100316"/>
            <a:ext cx="6858003" cy="4657347"/>
          </a:xfrm>
          <a:prstGeom prst="rect">
            <a:avLst/>
          </a:prstGeom>
          <a:gradFill flip="none" rotWithShape="1">
            <a:gsLst>
              <a:gs pos="48000">
                <a:schemeClr val="tx1">
                  <a:alpha val="24000"/>
                </a:schemeClr>
              </a:gs>
              <a:gs pos="85000">
                <a:schemeClr val="tx1">
                  <a:alpha val="45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115B0A8-D799-C501-7955-AAC4334D9EFB}"/>
              </a:ext>
            </a:extLst>
          </p:cNvPr>
          <p:cNvSpPr>
            <a:spLocks noGrp="1"/>
          </p:cNvSpPr>
          <p:nvPr>
            <p:ph type="title"/>
          </p:nvPr>
        </p:nvSpPr>
        <p:spPr>
          <a:xfrm>
            <a:off x="7945150" y="643467"/>
            <a:ext cx="3603386" cy="1023968"/>
          </a:xfrm>
        </p:spPr>
        <p:txBody>
          <a:bodyPr vert="horz" lIns="91440" tIns="45720" rIns="91440" bIns="45720" rtlCol="0" anchor="t">
            <a:normAutofit/>
          </a:bodyPr>
          <a:lstStyle/>
          <a:p>
            <a:pPr algn="r"/>
            <a:r>
              <a:rPr lang="en-US" sz="4800" b="1" dirty="0" err="1">
                <a:solidFill>
                  <a:schemeClr val="bg1"/>
                </a:solidFill>
                <a:latin typeface="Tahoma" panose="020B0604030504040204" pitchFamily="34" charset="0"/>
                <a:ea typeface="Tahoma" panose="020B0604030504040204" pitchFamily="34" charset="0"/>
                <a:cs typeface="Tahoma" panose="020B0604030504040204" pitchFamily="34" charset="0"/>
              </a:rPr>
              <a:t>Pù</a:t>
            </a:r>
            <a:r>
              <a:rPr lang="en-US" sz="4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en-US" sz="4800" b="1" dirty="0" err="1">
                <a:solidFill>
                  <a:schemeClr val="bg1"/>
                </a:solidFill>
                <a:latin typeface="Tahoma" panose="020B0604030504040204" pitchFamily="34" charset="0"/>
                <a:ea typeface="Tahoma" panose="020B0604030504040204" pitchFamily="34" charset="0"/>
                <a:cs typeface="Tahoma" panose="020B0604030504040204" pitchFamily="34" charset="0"/>
              </a:rPr>
              <a:t>Luông</a:t>
            </a:r>
            <a:endParaRPr lang="en-US" sz="4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6" name="TextBox 5">
            <a:extLst>
              <a:ext uri="{FF2B5EF4-FFF2-40B4-BE49-F238E27FC236}">
                <a16:creationId xmlns:a16="http://schemas.microsoft.com/office/drawing/2014/main" id="{A9012816-C3B2-A2D5-86EF-858B1707C8B9}"/>
              </a:ext>
            </a:extLst>
          </p:cNvPr>
          <p:cNvSpPr txBox="1"/>
          <p:nvPr/>
        </p:nvSpPr>
        <p:spPr>
          <a:xfrm>
            <a:off x="8421604" y="1661934"/>
            <a:ext cx="2944405" cy="3139321"/>
          </a:xfrm>
          <a:prstGeom prst="rect">
            <a:avLst/>
          </a:prstGeom>
          <a:noFill/>
        </p:spPr>
        <p:txBody>
          <a:bodyPr wrap="square" rtlCol="0">
            <a:spAutoFit/>
          </a:bodyPr>
          <a:lstStyle/>
          <a:p>
            <a:pPr algn="ctr"/>
            <a:r>
              <a:rPr lang="vi-VN" dirty="0">
                <a:solidFill>
                  <a:schemeClr val="bg2"/>
                </a:solidFill>
              </a:rPr>
              <a:t>Pù Luông là một trong những địa điểm du lịch nổi bật và thu hút đông đảo du khách nhất hiện nay. Khu bảo tồn thiên nhiên này không chỉ có những thửa ruộng bậc thang trải dài hay các bản làng chìm trong sương mù mà còn có nhiều hoạt động, trải nghiệm hấp dẫn.</a:t>
            </a:r>
            <a:endParaRPr lang="en-ID" dirty="0">
              <a:solidFill>
                <a:schemeClr val="bg2"/>
              </a:solidFill>
            </a:endParaRPr>
          </a:p>
        </p:txBody>
      </p:sp>
    </p:spTree>
    <p:extLst>
      <p:ext uri="{BB962C8B-B14F-4D97-AF65-F5344CB8AC3E}">
        <p14:creationId xmlns:p14="http://schemas.microsoft.com/office/powerpoint/2010/main" val="258481198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arn(inVertic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910015B9-6046-41B8-83BD-71778D2F97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44" name="Rectangle 43">
            <a:extLst>
              <a:ext uri="{FF2B5EF4-FFF2-40B4-BE49-F238E27FC236}">
                <a16:creationId xmlns:a16="http://schemas.microsoft.com/office/drawing/2014/main" id="{53908232-52E2-4794-A6C1-54300FB989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46" name="Rectangle 45">
            <a:extLst>
              <a:ext uri="{FF2B5EF4-FFF2-40B4-BE49-F238E27FC236}">
                <a16:creationId xmlns:a16="http://schemas.microsoft.com/office/drawing/2014/main" id="{D2B9299F-BED7-44C5-9CC5-E542F9193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48" name="Rectangle 47">
            <a:extLst>
              <a:ext uri="{FF2B5EF4-FFF2-40B4-BE49-F238E27FC236}">
                <a16:creationId xmlns:a16="http://schemas.microsoft.com/office/drawing/2014/main" id="{E9DDF273-E040-4765-AD05-872458E13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useBgFill="1">
        <p:nvSpPr>
          <p:cNvPr id="50" name="Rectangle 49">
            <a:extLst>
              <a:ext uri="{FF2B5EF4-FFF2-40B4-BE49-F238E27FC236}">
                <a16:creationId xmlns:a16="http://schemas.microsoft.com/office/drawing/2014/main" id="{C1FA8F66-3B85-411D-A2A6-A50DF3026D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ridge over a river with flowers">
            <a:extLst>
              <a:ext uri="{FF2B5EF4-FFF2-40B4-BE49-F238E27FC236}">
                <a16:creationId xmlns:a16="http://schemas.microsoft.com/office/drawing/2014/main" id="{72A0244F-E999-7561-3287-56F57252E36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t="15730"/>
          <a:stretch>
            <a:fillRect/>
          </a:stretch>
        </p:blipFill>
        <p:spPr>
          <a:xfrm>
            <a:off x="441139" y="718582"/>
            <a:ext cx="5477059" cy="3080858"/>
          </a:xfrm>
          <a:prstGeom prst="rect">
            <a:avLst/>
          </a:prstGeom>
        </p:spPr>
      </p:pic>
      <p:pic>
        <p:nvPicPr>
          <p:cNvPr id="7" name="Picture 6" descr="A city with many buildings and a road&#10;&#10;AI-generated content may be incorrect.">
            <a:extLst>
              <a:ext uri="{FF2B5EF4-FFF2-40B4-BE49-F238E27FC236}">
                <a16:creationId xmlns:a16="http://schemas.microsoft.com/office/drawing/2014/main" id="{89DEEA69-3A1D-84E0-7739-94441D2F82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01446" y="541064"/>
            <a:ext cx="5186252" cy="3435892"/>
          </a:xfrm>
          <a:prstGeom prst="rect">
            <a:avLst/>
          </a:prstGeom>
        </p:spPr>
      </p:pic>
      <p:sp>
        <p:nvSpPr>
          <p:cNvPr id="52" name="Rectangle 51">
            <a:extLst>
              <a:ext uri="{FF2B5EF4-FFF2-40B4-BE49-F238E27FC236}">
                <a16:creationId xmlns:a16="http://schemas.microsoft.com/office/drawing/2014/main" id="{D695E25C-06E7-4082-BE92-B571B616BC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297735"/>
            <a:ext cx="11265408"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54" name="Rectangle 53">
            <a:extLst>
              <a:ext uri="{FF2B5EF4-FFF2-40B4-BE49-F238E27FC236}">
                <a16:creationId xmlns:a16="http://schemas.microsoft.com/office/drawing/2014/main" id="{E64BD7DF-F4BB-427F-B4F6-6DC83A59AA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rgbClr val="465359">
              <a:alpha val="97000"/>
            </a:srgb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ID"/>
          </a:p>
        </p:txBody>
      </p:sp>
      <p:sp>
        <p:nvSpPr>
          <p:cNvPr id="2" name="Title 1">
            <a:extLst>
              <a:ext uri="{FF2B5EF4-FFF2-40B4-BE49-F238E27FC236}">
                <a16:creationId xmlns:a16="http://schemas.microsoft.com/office/drawing/2014/main" id="{54A5E98B-7B30-F399-3BFB-130E0987281A}"/>
              </a:ext>
            </a:extLst>
          </p:cNvPr>
          <p:cNvSpPr>
            <a:spLocks noGrp="1"/>
          </p:cNvSpPr>
          <p:nvPr>
            <p:ph type="title"/>
          </p:nvPr>
        </p:nvSpPr>
        <p:spPr>
          <a:xfrm>
            <a:off x="609599" y="4572000"/>
            <a:ext cx="10965141" cy="895244"/>
          </a:xfrm>
        </p:spPr>
        <p:txBody>
          <a:bodyPr vert="horz" lIns="91440" tIns="45720" rIns="91440" bIns="45720" rtlCol="0" anchor="b">
            <a:normAutofit/>
          </a:bodyPr>
          <a:lstStyle/>
          <a:p>
            <a:pPr algn="ct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Cảm</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ơn</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vì</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đã</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r>
              <a:rPr lang="en-US" sz="4000" b="1" dirty="0" err="1">
                <a:solidFill>
                  <a:srgbClr val="FFFFFF"/>
                </a:solidFill>
                <a:latin typeface="Tahoma" panose="020B0604030504040204" pitchFamily="34" charset="0"/>
                <a:ea typeface="Tahoma" panose="020B0604030504040204" pitchFamily="34" charset="0"/>
                <a:cs typeface="Tahoma" panose="020B0604030504040204" pitchFamily="34" charset="0"/>
              </a:rPr>
              <a:t>xem</a:t>
            </a:r>
            <a:r>
              <a:rPr lang="en-US" sz="4000" b="1" dirty="0">
                <a:solidFill>
                  <a:srgbClr val="FFFFFF"/>
                </a:solidFill>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140000301"/>
      </p:ext>
    </p:extLst>
  </p:cSld>
  <p:clrMapOvr>
    <a:masterClrMapping/>
  </p:clrMapOvr>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docProps/app.xml><?xml version="1.0" encoding="utf-8"?>
<Properties xmlns="http://schemas.openxmlformats.org/officeDocument/2006/extended-properties" xmlns:vt="http://schemas.openxmlformats.org/officeDocument/2006/docPropsVTypes">
  <TotalTime>52</TotalTime>
  <Words>669</Words>
  <Application>Microsoft Office PowerPoint</Application>
  <PresentationFormat>Widescreen</PresentationFormat>
  <Paragraphs>27</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Franklin Gothic Book</vt:lpstr>
      <vt:lpstr>Franklin Gothic Demi</vt:lpstr>
      <vt:lpstr>Tahoma</vt:lpstr>
      <vt:lpstr>Wingdings 2</vt:lpstr>
      <vt:lpstr>DividendVTI</vt:lpstr>
      <vt:lpstr>Giới thiệu du lịch Việt Nam</vt:lpstr>
      <vt:lpstr>Điểm đến hôm nay là?</vt:lpstr>
      <vt:lpstr>Tỉnh thanh hóa tôi yêu</vt:lpstr>
      <vt:lpstr>Thành Nhà Hồ (Di sản văn hóa thế giới)</vt:lpstr>
      <vt:lpstr>Biển Sầm Sơn (nổi tiếng nghỉ mát)</vt:lpstr>
      <vt:lpstr>Suối cá thần Cẩm Lương</vt:lpstr>
      <vt:lpstr>Thác Mây (Thạch Thành)</vt:lpstr>
      <vt:lpstr>Pù Luông</vt:lpstr>
      <vt:lpstr>Cảm ơn vì đã xem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Nguyễn Minh Đức</dc:creator>
  <cp:lastModifiedBy>Nguyễn Minh Đức</cp:lastModifiedBy>
  <cp:revision>1</cp:revision>
  <dcterms:created xsi:type="dcterms:W3CDTF">2025-10-01T15:02:55Z</dcterms:created>
  <dcterms:modified xsi:type="dcterms:W3CDTF">2025-10-01T15:55:46Z</dcterms:modified>
</cp:coreProperties>
</file>

<file path=docProps/thumbnail.jpeg>
</file>